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9" r:id="rId2"/>
    <p:sldMasterId id="2147483734" r:id="rId3"/>
    <p:sldMasterId id="2147483750" r:id="rId4"/>
  </p:sldMasterIdLst>
  <p:notesMasterIdLst>
    <p:notesMasterId r:id="rId101"/>
  </p:notesMasterIdLst>
  <p:sldIdLst>
    <p:sldId id="256" r:id="rId5"/>
    <p:sldId id="295" r:id="rId6"/>
    <p:sldId id="297" r:id="rId7"/>
    <p:sldId id="1787" r:id="rId8"/>
    <p:sldId id="1798" r:id="rId9"/>
    <p:sldId id="1880" r:id="rId10"/>
    <p:sldId id="268" r:id="rId11"/>
    <p:sldId id="1749" r:id="rId12"/>
    <p:sldId id="1878" r:id="rId13"/>
    <p:sldId id="1893" r:id="rId14"/>
    <p:sldId id="1895" r:id="rId15"/>
    <p:sldId id="1764" r:id="rId16"/>
    <p:sldId id="1891" r:id="rId17"/>
    <p:sldId id="1869" r:id="rId18"/>
    <p:sldId id="1894" r:id="rId19"/>
    <p:sldId id="1896" r:id="rId20"/>
    <p:sldId id="1765" r:id="rId21"/>
    <p:sldId id="1777" r:id="rId22"/>
    <p:sldId id="1763" r:id="rId23"/>
    <p:sldId id="1892" r:id="rId24"/>
    <p:sldId id="352" r:id="rId25"/>
    <p:sldId id="1839" r:id="rId26"/>
    <p:sldId id="386" r:id="rId27"/>
    <p:sldId id="1890" r:id="rId28"/>
    <p:sldId id="1770" r:id="rId29"/>
    <p:sldId id="1759" r:id="rId30"/>
    <p:sldId id="1760" r:id="rId31"/>
    <p:sldId id="1761" r:id="rId32"/>
    <p:sldId id="389" r:id="rId33"/>
    <p:sldId id="1785" r:id="rId34"/>
    <p:sldId id="1773" r:id="rId35"/>
    <p:sldId id="1774" r:id="rId36"/>
    <p:sldId id="1868" r:id="rId37"/>
    <p:sldId id="1833" r:id="rId38"/>
    <p:sldId id="1834" r:id="rId39"/>
    <p:sldId id="1838" r:id="rId40"/>
    <p:sldId id="1836" r:id="rId41"/>
    <p:sldId id="1831" r:id="rId42"/>
    <p:sldId id="1832" r:id="rId43"/>
    <p:sldId id="1881" r:id="rId44"/>
    <p:sldId id="1882" r:id="rId45"/>
    <p:sldId id="1887" r:id="rId46"/>
    <p:sldId id="1888" r:id="rId47"/>
    <p:sldId id="1883" r:id="rId48"/>
    <p:sldId id="1884" r:id="rId49"/>
    <p:sldId id="1885" r:id="rId50"/>
    <p:sldId id="1886" r:id="rId51"/>
    <p:sldId id="1800" r:id="rId52"/>
    <p:sldId id="1858" r:id="rId53"/>
    <p:sldId id="1801" r:id="rId54"/>
    <p:sldId id="1875" r:id="rId55"/>
    <p:sldId id="259" r:id="rId56"/>
    <p:sldId id="1859" r:id="rId57"/>
    <p:sldId id="260" r:id="rId58"/>
    <p:sldId id="1876" r:id="rId59"/>
    <p:sldId id="1877" r:id="rId60"/>
    <p:sldId id="1879" r:id="rId61"/>
    <p:sldId id="1874" r:id="rId62"/>
    <p:sldId id="1768" r:id="rId63"/>
    <p:sldId id="1739" r:id="rId64"/>
    <p:sldId id="299" r:id="rId65"/>
    <p:sldId id="288" r:id="rId66"/>
    <p:sldId id="1741" r:id="rId67"/>
    <p:sldId id="1742" r:id="rId68"/>
    <p:sldId id="1743" r:id="rId69"/>
    <p:sldId id="1803" r:id="rId70"/>
    <p:sldId id="1802" r:id="rId71"/>
    <p:sldId id="1791" r:id="rId72"/>
    <p:sldId id="1744" r:id="rId73"/>
    <p:sldId id="1740" r:id="rId74"/>
    <p:sldId id="345" r:id="rId75"/>
    <p:sldId id="1783" r:id="rId76"/>
    <p:sldId id="1809" r:id="rId77"/>
    <p:sldId id="1811" r:id="rId78"/>
    <p:sldId id="1817" r:id="rId79"/>
    <p:sldId id="1816" r:id="rId80"/>
    <p:sldId id="1812" r:id="rId81"/>
    <p:sldId id="1813" r:id="rId82"/>
    <p:sldId id="1814" r:id="rId83"/>
    <p:sldId id="1815" r:id="rId84"/>
    <p:sldId id="1818" r:id="rId85"/>
    <p:sldId id="1820" r:id="rId86"/>
    <p:sldId id="1827" r:id="rId87"/>
    <p:sldId id="1822" r:id="rId88"/>
    <p:sldId id="1864" r:id="rId89"/>
    <p:sldId id="1865" r:id="rId90"/>
    <p:sldId id="1867" r:id="rId91"/>
    <p:sldId id="1866" r:id="rId92"/>
    <p:sldId id="1780" r:id="rId93"/>
    <p:sldId id="1782" r:id="rId94"/>
    <p:sldId id="1898" r:id="rId95"/>
    <p:sldId id="1861" r:id="rId96"/>
    <p:sldId id="1862" r:id="rId97"/>
    <p:sldId id="1863" r:id="rId98"/>
    <p:sldId id="1897" r:id="rId99"/>
    <p:sldId id="1889" r:id="rId10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1" autoAdjust="0"/>
    <p:restoredTop sz="94718" autoAdjust="0"/>
  </p:normalViewPr>
  <p:slideViewPr>
    <p:cSldViewPr>
      <p:cViewPr varScale="1">
        <p:scale>
          <a:sx n="85" d="100"/>
          <a:sy n="85" d="100"/>
        </p:scale>
        <p:origin x="882"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BDBC90-9322-4200-9D55-97ED91B5B4B4}" type="datetimeFigureOut">
              <a:rPr lang="zh-TW" altLang="en-US" smtClean="0"/>
              <a:t>2020/11/4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0AFB84-9FF1-429B-B0D4-DA402DCE91E4}" type="slidenum">
              <a:rPr lang="zh-TW" altLang="en-US" smtClean="0"/>
              <a:t>‹#›</a:t>
            </a:fld>
            <a:endParaRPr lang="zh-TW" altLang="en-US"/>
          </a:p>
        </p:txBody>
      </p:sp>
    </p:spTree>
    <p:extLst>
      <p:ext uri="{BB962C8B-B14F-4D97-AF65-F5344CB8AC3E}">
        <p14:creationId xmlns:p14="http://schemas.microsoft.com/office/powerpoint/2010/main" val="2446734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1</a:t>
            </a:fld>
            <a:endParaRPr lang="zh-TW" altLang="en-US"/>
          </a:p>
        </p:txBody>
      </p:sp>
    </p:spTree>
    <p:extLst>
      <p:ext uri="{BB962C8B-B14F-4D97-AF65-F5344CB8AC3E}">
        <p14:creationId xmlns:p14="http://schemas.microsoft.com/office/powerpoint/2010/main" val="422594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Logic regression output is either 0 or 1, T or F, Y or N. Solves classification problems. Uses Sigmoid function or S-curve.</a:t>
            </a:r>
          </a:p>
          <a:p>
            <a:pPr marL="228600" indent="-228600">
              <a:buAutoNum type="arabicPeriod"/>
            </a:pPr>
            <a:r>
              <a:rPr lang="en-IN" dirty="0"/>
              <a:t>SVM is supervised learning method that looks at data and sorts it in one of the two categories. </a:t>
            </a:r>
            <a:r>
              <a:rPr lang="en-IN" dirty="0" err="1"/>
              <a:t>Height,weight</a:t>
            </a:r>
            <a:r>
              <a:rPr lang="en-IN" dirty="0"/>
              <a:t> and m or f</a:t>
            </a:r>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26</a:t>
            </a:fld>
            <a:endParaRPr lang="zh-TW" altLang="en-US"/>
          </a:p>
        </p:txBody>
      </p:sp>
    </p:spTree>
    <p:extLst>
      <p:ext uri="{BB962C8B-B14F-4D97-AF65-F5344CB8AC3E}">
        <p14:creationId xmlns:p14="http://schemas.microsoft.com/office/powerpoint/2010/main" val="1646518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K-Means clustering – news, cluster centroid school, monthly salary and saving potential</a:t>
            </a:r>
          </a:p>
          <a:p>
            <a:r>
              <a:rPr lang="en-IN" dirty="0"/>
              <a:t>KNN- Example </a:t>
            </a:r>
            <a:r>
              <a:rPr lang="en-IN" dirty="0" err="1"/>
              <a:t>height,weight,Size</a:t>
            </a:r>
            <a:r>
              <a:rPr lang="en-IN"/>
              <a:t>(S,M,L)</a:t>
            </a:r>
            <a:endParaRPr lang="en-IN" dirty="0"/>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27</a:t>
            </a:fld>
            <a:endParaRPr lang="zh-TW" altLang="en-US"/>
          </a:p>
        </p:txBody>
      </p:sp>
    </p:spTree>
    <p:extLst>
      <p:ext uri="{BB962C8B-B14F-4D97-AF65-F5344CB8AC3E}">
        <p14:creationId xmlns:p14="http://schemas.microsoft.com/office/powerpoint/2010/main" val="1119666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0AFB84-9FF1-429B-B0D4-DA402DCE91E4}" type="slidenum">
              <a:rPr lang="zh-TW" altLang="en-US" smtClean="0"/>
              <a:t>58</a:t>
            </a:fld>
            <a:endParaRPr lang="zh-TW" altLang="en-US"/>
          </a:p>
        </p:txBody>
      </p:sp>
    </p:spTree>
    <p:extLst>
      <p:ext uri="{BB962C8B-B14F-4D97-AF65-F5344CB8AC3E}">
        <p14:creationId xmlns:p14="http://schemas.microsoft.com/office/powerpoint/2010/main" val="186438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1179E61-A6CE-4D89-B695-44D440D58595}"/>
              </a:ext>
            </a:extLst>
          </p:cNvPr>
          <p:cNvSpPr>
            <a:spLocks noGrp="1" noChangeArrowheads="1"/>
          </p:cNvSpPr>
          <p:nvPr>
            <p:ph type="sldNum" sz="quarter" idx="5"/>
          </p:nvPr>
        </p:nvSpPr>
        <p:spPr>
          <a:ln/>
        </p:spPr>
        <p:txBody>
          <a:bodyPr/>
          <a:lstStyle/>
          <a:p>
            <a:fld id="{6A73A679-BEC8-447F-9690-0B8A62BD67D2}" type="slidenum">
              <a:rPr lang="en-US" altLang="en-US"/>
              <a:pPr/>
              <a:t>61</a:t>
            </a:fld>
            <a:endParaRPr lang="en-US" altLang="en-US"/>
          </a:p>
        </p:txBody>
      </p:sp>
      <p:sp>
        <p:nvSpPr>
          <p:cNvPr id="100354" name="Rectangle 2">
            <a:extLst>
              <a:ext uri="{FF2B5EF4-FFF2-40B4-BE49-F238E27FC236}">
                <a16:creationId xmlns:a16="http://schemas.microsoft.com/office/drawing/2014/main" id="{61DE4F9B-AA4B-4754-8FC3-D6EA5536E462}"/>
              </a:ext>
            </a:extLst>
          </p:cNvPr>
          <p:cNvSpPr>
            <a:spLocks noGrp="1" noRot="1" noChangeAspect="1" noChangeArrowheads="1" noTextEdit="1"/>
          </p:cNvSpPr>
          <p:nvPr>
            <p:ph type="sldImg"/>
          </p:nvPr>
        </p:nvSpPr>
        <p:spPr>
          <a:xfrm>
            <a:off x="1173163" y="696913"/>
            <a:ext cx="4638675" cy="3479800"/>
          </a:xfrm>
          <a:ln/>
        </p:spPr>
      </p:sp>
      <p:sp>
        <p:nvSpPr>
          <p:cNvPr id="100355" name="Rectangle 3">
            <a:extLst>
              <a:ext uri="{FF2B5EF4-FFF2-40B4-BE49-F238E27FC236}">
                <a16:creationId xmlns:a16="http://schemas.microsoft.com/office/drawing/2014/main" id="{F94B5A74-D801-4B2B-A8AD-F807B9F9E720}"/>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RNNs are called recurrent  …</a:t>
            </a:r>
          </a:p>
          <a:p>
            <a:r>
              <a:rPr lang="en-US" sz="1200" kern="1200" dirty="0">
                <a:solidFill>
                  <a:schemeClr val="tx1"/>
                </a:solidFill>
                <a:latin typeface="+mn-lt"/>
                <a:ea typeface="+mn-ea"/>
                <a:cs typeface="+mn-cs"/>
              </a:rPr>
              <a:t>We can consider RNNs as …</a:t>
            </a:r>
          </a:p>
          <a:p>
            <a:r>
              <a:rPr lang="en-US" sz="1200" kern="1200" dirty="0">
                <a:solidFill>
                  <a:schemeClr val="tx1"/>
                </a:solidFill>
                <a:latin typeface="+mn-lt"/>
                <a:ea typeface="+mn-ea"/>
                <a:cs typeface="+mn-cs"/>
              </a:rPr>
              <a:t>RNNs are very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1ACD00-77F6-4941-B4B0-B7C9C01A2CB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93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grpSp>
        <p:nvGrpSpPr>
          <p:cNvPr id="7" name="Group 16"/>
          <p:cNvGrpSpPr/>
          <p:nvPr/>
        </p:nvGrpSpPr>
        <p:grpSpPr>
          <a:xfrm>
            <a:off x="0" y="3268345"/>
            <a:ext cx="9144000" cy="146304"/>
            <a:chOff x="0" y="3268345"/>
            <a:chExt cx="9144000" cy="146304"/>
          </a:xfrm>
        </p:grpSpPr>
        <p:sp>
          <p:nvSpPr>
            <p:cNvPr id="13" name="Rectangle 12"/>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09600" y="1752600"/>
            <a:ext cx="7924800" cy="1470025"/>
          </a:xfrm>
          <a:prstGeom prst="rect">
            <a:avLst/>
          </a:prstGeom>
        </p:spPr>
        <p:txBody>
          <a:bodyPr anchor="b"/>
          <a:lstStyle>
            <a:lvl1pPr algn="ctr">
              <a:defRPr/>
            </a:lvl1pPr>
          </a:lstStyle>
          <a:p>
            <a:r>
              <a:rPr lang="zh-TW" altLang="en-US"/>
              <a:t>按一下以編輯母片標題樣式</a:t>
            </a:r>
            <a:endParaRPr lang="en-US"/>
          </a:p>
        </p:txBody>
      </p:sp>
      <p:sp>
        <p:nvSpPr>
          <p:cNvPr id="3" name="Subtitle 2"/>
          <p:cNvSpPr>
            <a:spLocks noGrp="1"/>
          </p:cNvSpPr>
          <p:nvPr>
            <p:ph type="subTitle" idx="1"/>
          </p:nvPr>
        </p:nvSpPr>
        <p:spPr>
          <a:xfrm>
            <a:off x="1371600" y="3505200"/>
            <a:ext cx="6400800" cy="1752600"/>
          </a:xfrm>
        </p:spPr>
        <p:txBody>
          <a:bodyPr>
            <a:normAutofit/>
          </a:bodyPr>
          <a:lstStyle>
            <a:lvl1pPr marL="0" indent="0" algn="ctr">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及直排文字">
    <p:bg>
      <p:bgRef idx="1003">
        <a:schemeClr val="bg2"/>
      </p:bgRef>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7" name="Title 6"/>
          <p:cNvSpPr>
            <a:spLocks noGrp="1"/>
          </p:cNvSpPr>
          <p:nvPr>
            <p:ph type="title"/>
          </p:nvPr>
        </p:nvSpPr>
        <p:spPr/>
        <p:txBody>
          <a:bodyPr/>
          <a:lstStyle/>
          <a:p>
            <a:r>
              <a:rPr lang="zh-TW" altLang="en-US"/>
              <a:t>按一下以編輯母片標題樣式</a:t>
            </a:r>
            <a:endParaRPr lang="en-US"/>
          </a:p>
        </p:txBody>
      </p:sp>
      <p:grpSp>
        <p:nvGrpSpPr>
          <p:cNvPr id="2" name="Group 7"/>
          <p:cNvGrpSpPr/>
          <p:nvPr/>
        </p:nvGrpSpPr>
        <p:grpSpPr>
          <a:xfrm flipH="1">
            <a:off x="0" y="1371600"/>
            <a:ext cx="9144000" cy="73152"/>
            <a:chOff x="0" y="3268345"/>
            <a:chExt cx="9144000" cy="146304"/>
          </a:xfrm>
        </p:grpSpPr>
        <p:sp>
          <p:nvSpPr>
            <p:cNvPr id="9" name="Rectangle 8"/>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8"/>
            <a:ext cx="1828800" cy="5851525"/>
          </a:xfrm>
          <a:prstGeom prst="rect">
            <a:avLst/>
          </a:prstGeo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1722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a:xfrm>
            <a:off x="6839712" y="6356350"/>
            <a:ext cx="1868424" cy="365125"/>
          </a:xfrm>
        </p:spPr>
        <p:txBody>
          <a:body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6"/>
          <p:cNvGrpSpPr/>
          <p:nvPr/>
        </p:nvGrpSpPr>
        <p:grpSpPr>
          <a:xfrm rot="5400000" flipH="1">
            <a:off x="3332988" y="3384804"/>
            <a:ext cx="6867144" cy="73152"/>
            <a:chOff x="0" y="3268345"/>
            <a:chExt cx="9144000" cy="146304"/>
          </a:xfrm>
        </p:grpSpPr>
        <p:sp>
          <p:nvSpPr>
            <p:cNvPr id="8" name="Rectangle 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72098-0532-44F5-9F99-436FBE866A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7DA9DB-7FFF-4471-9944-BA446C5672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4C8E85-FAA4-4142-9179-F285A04A0A54}"/>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B72DA983-399D-4271-8F57-A8455413BE14}"/>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17D05484-3D55-4057-AFF7-807A30C6548C}"/>
              </a:ext>
            </a:extLst>
          </p:cNvPr>
          <p:cNvSpPr>
            <a:spLocks noGrp="1"/>
          </p:cNvSpPr>
          <p:nvPr>
            <p:ph type="sldNum" sz="quarter" idx="12"/>
          </p:nvPr>
        </p:nvSpPr>
        <p:spPr/>
        <p:txBody>
          <a:bodyPr/>
          <a:lstStyle>
            <a:lvl1pPr>
              <a:defRPr/>
            </a:lvl1pPr>
          </a:lstStyle>
          <a:p>
            <a:fld id="{2E2B4DC3-BC58-4E91-82BB-E726CB1FA3B6}" type="slidenum">
              <a:rPr lang="en-US" altLang="en-US"/>
              <a:pPr/>
              <a:t>‹#›</a:t>
            </a:fld>
            <a:endParaRPr lang="en-US" altLang="en-US"/>
          </a:p>
        </p:txBody>
      </p:sp>
    </p:spTree>
    <p:extLst>
      <p:ext uri="{BB962C8B-B14F-4D97-AF65-F5344CB8AC3E}">
        <p14:creationId xmlns:p14="http://schemas.microsoft.com/office/powerpoint/2010/main" val="1057992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80B8-ED14-4747-9151-A9449FE6B7EB}"/>
              </a:ext>
            </a:extLst>
          </p:cNvPr>
          <p:cNvSpPr>
            <a:spLocks noGrp="1"/>
          </p:cNvSpPr>
          <p:nvPr>
            <p:ph type="title"/>
          </p:nvPr>
        </p:nvSpPr>
        <p:spPr>
          <a:xfrm>
            <a:off x="406400" y="228600"/>
            <a:ext cx="7772400" cy="1143000"/>
          </a:xfrm>
        </p:spPr>
        <p:txBody>
          <a:bodyPr/>
          <a:lstStyle/>
          <a:p>
            <a:r>
              <a:rPr lang="en-US"/>
              <a:t>Click to edit Master title style</a:t>
            </a:r>
            <a:endParaRPr lang="en-IN"/>
          </a:p>
        </p:txBody>
      </p:sp>
      <p:sp>
        <p:nvSpPr>
          <p:cNvPr id="3" name="Online Image Placeholder 2">
            <a:extLst>
              <a:ext uri="{FF2B5EF4-FFF2-40B4-BE49-F238E27FC236}">
                <a16:creationId xmlns:a16="http://schemas.microsoft.com/office/drawing/2014/main" id="{11FBEF00-D5B0-4FBD-8292-7155B5AD6D91}"/>
              </a:ext>
            </a:extLst>
          </p:cNvPr>
          <p:cNvSpPr>
            <a:spLocks noGrp="1"/>
          </p:cNvSpPr>
          <p:nvPr>
            <p:ph type="clipArt" sz="half" idx="1"/>
          </p:nvPr>
        </p:nvSpPr>
        <p:spPr>
          <a:xfrm>
            <a:off x="457200" y="1885950"/>
            <a:ext cx="4013200" cy="4171950"/>
          </a:xfrm>
        </p:spPr>
        <p:txBody>
          <a:bodyPr/>
          <a:lstStyle/>
          <a:p>
            <a:endParaRPr lang="en-IN"/>
          </a:p>
        </p:txBody>
      </p:sp>
      <p:sp>
        <p:nvSpPr>
          <p:cNvPr id="4" name="Text Placeholder 3">
            <a:extLst>
              <a:ext uri="{FF2B5EF4-FFF2-40B4-BE49-F238E27FC236}">
                <a16:creationId xmlns:a16="http://schemas.microsoft.com/office/drawing/2014/main" id="{DF452F73-4652-4832-96B6-E4C08877FE06}"/>
              </a:ext>
            </a:extLst>
          </p:cNvPr>
          <p:cNvSpPr>
            <a:spLocks noGrp="1"/>
          </p:cNvSpPr>
          <p:nvPr>
            <p:ph type="body" sz="half" idx="2"/>
          </p:nvPr>
        </p:nvSpPr>
        <p:spPr>
          <a:xfrm>
            <a:off x="4622800" y="1885950"/>
            <a:ext cx="4013200" cy="41719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7102E5-7722-40A3-9074-51AC6758A257}"/>
              </a:ext>
            </a:extLst>
          </p:cNvPr>
          <p:cNvSpPr>
            <a:spLocks noGrp="1"/>
          </p:cNvSpPr>
          <p:nvPr>
            <p:ph type="dt" sz="half" idx="10"/>
          </p:nvPr>
        </p:nvSpPr>
        <p:spPr>
          <a:xfrm>
            <a:off x="431800" y="6229350"/>
            <a:ext cx="1905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BF0FF6E-54C2-4CA8-BE41-5DBB08AAA07F}"/>
              </a:ext>
            </a:extLst>
          </p:cNvPr>
          <p:cNvSpPr>
            <a:spLocks noGrp="1"/>
          </p:cNvSpPr>
          <p:nvPr>
            <p:ph type="ftr" sz="quarter" idx="11"/>
          </p:nvPr>
        </p:nvSpPr>
        <p:spPr>
          <a:xfrm>
            <a:off x="3124200" y="6229350"/>
            <a:ext cx="28956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318F945F-BB34-4D7A-8078-5DFBCA4654ED}"/>
              </a:ext>
            </a:extLst>
          </p:cNvPr>
          <p:cNvSpPr>
            <a:spLocks noGrp="1"/>
          </p:cNvSpPr>
          <p:nvPr>
            <p:ph type="sldNum" sz="quarter" idx="12"/>
          </p:nvPr>
        </p:nvSpPr>
        <p:spPr>
          <a:xfrm>
            <a:off x="6731000" y="6229350"/>
            <a:ext cx="1905000" cy="457200"/>
          </a:xfrm>
        </p:spPr>
        <p:txBody>
          <a:bodyPr/>
          <a:lstStyle>
            <a:lvl1pPr>
              <a:defRPr/>
            </a:lvl1pPr>
          </a:lstStyle>
          <a:p>
            <a:fld id="{8A24DF3D-BB2A-4B1F-9D99-0239FE045B7A}" type="slidenum">
              <a:rPr lang="en-US" altLang="en-US"/>
              <a:pPr/>
              <a:t>‹#›</a:t>
            </a:fld>
            <a:endParaRPr lang="en-US" altLang="en-US"/>
          </a:p>
        </p:txBody>
      </p:sp>
    </p:spTree>
    <p:extLst>
      <p:ext uri="{BB962C8B-B14F-4D97-AF65-F5344CB8AC3E}">
        <p14:creationId xmlns:p14="http://schemas.microsoft.com/office/powerpoint/2010/main" val="480456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subTitle" sz="quarter" idx="1"/>
          </p:nvPr>
        </p:nvSpPr>
        <p:spPr>
          <a:xfrm>
            <a:off x="889000" y="3981450"/>
            <a:ext cx="7810500" cy="1587500"/>
          </a:xfrm>
        </p:spPr>
        <p:txBody>
          <a:bodyPr lIns="92035" tIns="46019" rIns="92035" bIns="46019"/>
          <a:lstStyle>
            <a:lvl1pPr marL="0" indent="0" algn="r">
              <a:lnSpc>
                <a:spcPct val="100000"/>
              </a:lnSpc>
              <a:spcBef>
                <a:spcPct val="0"/>
              </a:spcBef>
              <a:buFont typeface="Wingdings" pitchFamily="2" charset="2"/>
              <a:buNone/>
              <a:defRPr sz="2400"/>
            </a:lvl1pPr>
          </a:lstStyle>
          <a:p>
            <a:r>
              <a:rPr lang="en-US"/>
              <a:t>Name</a:t>
            </a:r>
          </a:p>
          <a:p>
            <a:r>
              <a:rPr lang="en-US"/>
              <a:t>Title</a:t>
            </a:r>
          </a:p>
          <a:p>
            <a:r>
              <a:rPr lang="en-US"/>
              <a:t>Department</a:t>
            </a:r>
          </a:p>
        </p:txBody>
      </p:sp>
      <p:sp>
        <p:nvSpPr>
          <p:cNvPr id="7171" name="Rectangle 3"/>
          <p:cNvSpPr>
            <a:spLocks noGrp="1" noChangeArrowheads="1"/>
          </p:cNvSpPr>
          <p:nvPr>
            <p:ph type="ctrTitle" sz="quarter"/>
          </p:nvPr>
        </p:nvSpPr>
        <p:spPr>
          <a:xfrm>
            <a:off x="928688" y="2319338"/>
            <a:ext cx="7754937" cy="1471612"/>
          </a:xfrm>
        </p:spPr>
        <p:txBody>
          <a:bodyPr lIns="64264" tIns="32131" rIns="64264" bIns="32131"/>
          <a:lstStyle>
            <a:lvl1pPr algn="r">
              <a:defRPr/>
            </a:lvl1pPr>
          </a:lstStyle>
          <a:p>
            <a:r>
              <a:rPr lang="en-US"/>
              <a:t>Click to edit Master title style</a:t>
            </a:r>
          </a:p>
        </p:txBody>
      </p:sp>
      <p:pic>
        <p:nvPicPr>
          <p:cNvPr id="921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 y="6216155"/>
            <a:ext cx="1828737" cy="639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94668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808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1824131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66713" y="1371600"/>
            <a:ext cx="4127500" cy="4618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371600"/>
            <a:ext cx="4127500" cy="4618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9581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2339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96097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9616"/>
            <a:ext cx="8229600" cy="462654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2" name="Group 13"/>
          <p:cNvGrpSpPr/>
          <p:nvPr/>
        </p:nvGrpSpPr>
        <p:grpSpPr>
          <a:xfrm>
            <a:off x="0" y="13716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8"/>
          <p:cNvSpPr>
            <a:spLocks noGrp="1"/>
          </p:cNvSpPr>
          <p:nvPr>
            <p:ph type="title"/>
          </p:nvPr>
        </p:nvSpPr>
        <p:spPr/>
        <p:txBody>
          <a:bodyPr/>
          <a:lstStyle/>
          <a:p>
            <a:r>
              <a:rPr lang="zh-TW" altLang="en-US"/>
              <a:t>按一下以編輯母片標題樣式</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2197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117467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2909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Slide Number Placeholder 14"/>
          <p:cNvSpPr>
            <a:spLocks noGrp="1"/>
          </p:cNvSpPr>
          <p:nvPr>
            <p:ph type="sldNum" sz="quarter" idx="4"/>
          </p:nvPr>
        </p:nvSpPr>
        <p:spPr>
          <a:xfrm>
            <a:off x="8719644" y="6547620"/>
            <a:ext cx="446252" cy="365125"/>
          </a:xfrm>
          <a:prstGeom prst="rect">
            <a:avLst/>
          </a:prstGeom>
        </p:spPr>
        <p:txBody>
          <a:bodyPr vert="horz" wrap="none" lIns="0" tIns="0" rIns="0" bIns="0" rtlCol="0" anchor="ctr"/>
          <a:lstStyle>
            <a:lvl1pPr algn="ctr">
              <a:defRPr sz="1000" b="1">
                <a:solidFill>
                  <a:schemeClr val="tx1"/>
                </a:solidFill>
                <a:latin typeface="Arial"/>
                <a:cs typeface="Arial"/>
              </a:defRPr>
            </a:lvl1pPr>
          </a:lstStyle>
          <a:p>
            <a:fld id="{01273EB3-0C8F-EF4B-B631-4F6FC052770E}" type="slidenum">
              <a:rPr lang="en-US" smtClean="0">
                <a:solidFill>
                  <a:prstClr val="black"/>
                </a:solidFill>
              </a:rPr>
              <a:pPr/>
              <a:t>‹#›</a:t>
            </a:fld>
            <a:endParaRPr lang="en-US" dirty="0">
              <a:solidFill>
                <a:prstClr val="black"/>
              </a:solidFill>
            </a:endParaRPr>
          </a:p>
        </p:txBody>
      </p:sp>
      <p:sp>
        <p:nvSpPr>
          <p:cNvPr id="15" name="Title Placeholder 17"/>
          <p:cNvSpPr>
            <a:spLocks noGrp="1"/>
          </p:cNvSpPr>
          <p:nvPr>
            <p:ph type="title"/>
          </p:nvPr>
        </p:nvSpPr>
        <p:spPr>
          <a:xfrm>
            <a:off x="0" y="920"/>
            <a:ext cx="9144000" cy="393234"/>
          </a:xfrm>
          <a:prstGeom prst="rect">
            <a:avLst/>
          </a:prstGeom>
        </p:spPr>
        <p:txBody>
          <a:bodyPr vert="horz" lIns="91440" tIns="45720" rIns="91440" bIns="45720" rtlCol="0" anchor="ctr">
            <a:normAutofit/>
          </a:bodyPr>
          <a:lstStyle>
            <a:lvl1pPr>
              <a:defRPr b="1"/>
            </a:lvl1pPr>
          </a:lstStyle>
          <a:p>
            <a:r>
              <a:rPr lang="en-US" dirty="0"/>
              <a:t>Click to edit Master title style</a:t>
            </a:r>
          </a:p>
        </p:txBody>
      </p:sp>
    </p:spTree>
    <p:extLst>
      <p:ext uri="{BB962C8B-B14F-4D97-AF65-F5344CB8AC3E}">
        <p14:creationId xmlns:p14="http://schemas.microsoft.com/office/powerpoint/2010/main" val="736973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822960" y="1845734"/>
            <a:ext cx="75438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22961" y="6459786"/>
            <a:ext cx="1854203" cy="365125"/>
          </a:xfrm>
          <a:prstGeom prst="rect">
            <a:avLst/>
          </a:prstGeom>
        </p:spPr>
        <p:txBody>
          <a:bodyPr/>
          <a:lstStyle/>
          <a:p>
            <a:fld id="{CAEBE13E-4B7E-4445-AA1D-E25F39BAB5ED}" type="datetimeFigureOut">
              <a:rPr lang="en-US" smtClean="0"/>
              <a:pPr/>
              <a:t>11/4/2020</a:t>
            </a:fld>
            <a:endParaRPr lang="en-US" dirty="0"/>
          </a:p>
        </p:txBody>
      </p:sp>
      <p:sp>
        <p:nvSpPr>
          <p:cNvPr id="5" name="Footer Placeholder 4"/>
          <p:cNvSpPr>
            <a:spLocks noGrp="1"/>
          </p:cNvSpPr>
          <p:nvPr>
            <p:ph type="ftr" sz="quarter" idx="11"/>
          </p:nvPr>
        </p:nvSpPr>
        <p:spPr>
          <a:xfrm>
            <a:off x="2764639" y="6459786"/>
            <a:ext cx="3617103"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425344" y="6459786"/>
            <a:ext cx="984019" cy="365125"/>
          </a:xfrm>
          <a:prstGeom prst="rect">
            <a:avLst/>
          </a:prstGeom>
        </p:spPr>
        <p:txBody>
          <a:bodyPr/>
          <a:lstStyle/>
          <a:p>
            <a:fld id="{DA10A36D-0FF4-4F0B-BDFE-FB879F3DD541}" type="slidenum">
              <a:rPr lang="en-US" smtClean="0"/>
              <a:pPr/>
              <a:t>‹#›</a:t>
            </a:fld>
            <a:endParaRPr lang="en-US"/>
          </a:p>
        </p:txBody>
      </p:sp>
    </p:spTree>
    <p:extLst>
      <p:ext uri="{BB962C8B-B14F-4D97-AF65-F5344CB8AC3E}">
        <p14:creationId xmlns:p14="http://schemas.microsoft.com/office/powerpoint/2010/main" val="515832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C24EF-660D-49C0-81F0-ADF5721DF338}"/>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76A6F33-2311-43BC-ABE5-9B7996692FC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A0E7F29-5F54-49E9-8D02-F7797D6F6D66}"/>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FC49A49D-EC31-4CF4-B4D4-95BEB97E52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526ACC-F764-4619-B670-483607D5540A}"/>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824701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64C8-9E4C-4A2F-AAFB-32B0A8E496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884EDE-FF9B-41C4-8B7A-BAD4146DF8D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2952BD-FEEF-4041-B960-F9D3A79614E2}"/>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A90CCC9B-8890-4009-9B24-B4A1E199F9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A3C10-1ACB-4893-8E99-3D3126B72EDD}"/>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1729764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C132-7C89-48EE-80DA-6D1708A222D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DE6244-6FC3-4EED-93C0-367B8787537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376FE2-063B-4339-AF11-D5CF5B02218F}"/>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3FEDC8CE-CD5C-4A4E-955D-C0F0900C6E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F685BF-8751-4E69-95F8-35DA1DA7F125}"/>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982554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A4F8-2054-40C1-B9CA-53630C39C8B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C2A0A70-B5A1-4DC8-9582-9CCD8886587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00112D-22A7-444F-85C6-21C8B92CA86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0843AB-1C74-4DDA-A0D9-AE3DC30740B3}"/>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6" name="Footer Placeholder 5">
            <a:extLst>
              <a:ext uri="{FF2B5EF4-FFF2-40B4-BE49-F238E27FC236}">
                <a16:creationId xmlns:a16="http://schemas.microsoft.com/office/drawing/2014/main" id="{093AD723-C491-4923-A1BB-3AD764F207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733D7A-E022-46F3-A38E-E130084D79F7}"/>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4126643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43A8-86B4-42A0-A9A9-376152CCF590}"/>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38BC3C-7D6B-4541-8C07-DC5C408C1C9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6ACC08E7-9A18-4479-982F-DEF9AA876597}"/>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8E6FE55-3302-460A-A0A4-4DAE896F49A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C3C9165-8745-4EB3-B288-CEDDCCE2D89C}"/>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B57B3B4-DCFD-4498-98A1-B2FB38B0B323}"/>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8" name="Footer Placeholder 7">
            <a:extLst>
              <a:ext uri="{FF2B5EF4-FFF2-40B4-BE49-F238E27FC236}">
                <a16:creationId xmlns:a16="http://schemas.microsoft.com/office/drawing/2014/main" id="{34FA9115-7826-40AD-897A-3D6081F897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438A50A-6126-4B7C-BF2F-176A0156AA31}"/>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3079852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67512" y="4406900"/>
            <a:ext cx="7827201" cy="1362075"/>
          </a:xfrm>
          <a:prstGeom prst="rect">
            <a:avLst/>
          </a:prstGeo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667512" y="2667000"/>
            <a:ext cx="7827201"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7" name="Group 12"/>
          <p:cNvGrpSpPr/>
          <p:nvPr/>
        </p:nvGrpSpPr>
        <p:grpSpPr>
          <a:xfrm flipH="1">
            <a:off x="0" y="4228465"/>
            <a:ext cx="9144000" cy="146304"/>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9ABE-5B60-4F6E-9C46-DBA486FCAD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CC98FA4-AC76-45E5-9B13-618E5967BEB7}"/>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4" name="Footer Placeholder 3">
            <a:extLst>
              <a:ext uri="{FF2B5EF4-FFF2-40B4-BE49-F238E27FC236}">
                <a16:creationId xmlns:a16="http://schemas.microsoft.com/office/drawing/2014/main" id="{47749670-8B85-4F03-B519-373F945C307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426BF3-B3E9-4967-A803-9A99069F9DE6}"/>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6477394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F16355-0A93-4018-A9D4-6F9D3D97C48A}"/>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3" name="Footer Placeholder 2">
            <a:extLst>
              <a:ext uri="{FF2B5EF4-FFF2-40B4-BE49-F238E27FC236}">
                <a16:creationId xmlns:a16="http://schemas.microsoft.com/office/drawing/2014/main" id="{4D42F4C6-E973-4954-9CF9-92C1D479DFE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799BCCA-80AF-414A-B160-309EC557532E}"/>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19069886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6DCC-1176-4BD4-ADF4-A1F117E422D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7C4B89-1FE9-419C-963B-C9A87C04D0B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F2EDEA-488A-4EC9-B601-DF4CF14F8F9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F83C246-1A22-4C47-A324-8AC13C4A9175}"/>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6" name="Footer Placeholder 5">
            <a:extLst>
              <a:ext uri="{FF2B5EF4-FFF2-40B4-BE49-F238E27FC236}">
                <a16:creationId xmlns:a16="http://schemas.microsoft.com/office/drawing/2014/main" id="{61F5A900-6170-42CB-BCE6-984C898D75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E4880-1F3E-4680-BBDC-F4768F75502C}"/>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30586570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CD59-1A82-4630-A68F-F4B119A5822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376E46-CD00-4A2A-8641-5E90FBD5E3D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E04F0B7C-A158-4A35-ACFC-27A18FDD2CF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713C45EC-5E89-47BB-B917-3CD1CE518360}"/>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6" name="Footer Placeholder 5">
            <a:extLst>
              <a:ext uri="{FF2B5EF4-FFF2-40B4-BE49-F238E27FC236}">
                <a16:creationId xmlns:a16="http://schemas.microsoft.com/office/drawing/2014/main" id="{65A01061-0CC8-4C7A-99A5-BAFFB2D120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D096185-0004-4D12-AB14-D3D0465A4DD9}"/>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628443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64719-D2E6-42A7-BF11-89DDA317BD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FD6DEC-75FD-441A-AC34-64F24A8F90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126A13-0AB4-4538-8DAF-5FACB9D7AF94}"/>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844FE36D-9CF8-405D-AFA7-C27C3F2413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FE18F4-1A96-425A-8804-6621B0CB85C8}"/>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1367231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D78B00-6F06-4CD3-91B7-5D050C6FBEDF}"/>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2C896B-7B02-43A0-93E8-D41767768B5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6798BB-6E97-4F5A-A59F-65218C021A4B}"/>
              </a:ext>
            </a:extLst>
          </p:cNvPr>
          <p:cNvSpPr>
            <a:spLocks noGrp="1"/>
          </p:cNvSpPr>
          <p:nvPr>
            <p:ph type="dt" sz="half" idx="10"/>
          </p:nvPr>
        </p:nvSpPr>
        <p:spPr/>
        <p:txBody>
          <a:body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5ADF8511-9E51-4F40-AA6E-08C9BCAA8C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0BB387-176A-41A4-9399-52E12C3D04C4}"/>
              </a:ext>
            </a:extLst>
          </p:cNvPr>
          <p:cNvSpPr>
            <a:spLocks noGrp="1"/>
          </p:cNvSpPr>
          <p:nvPr>
            <p:ph type="sldNum" sz="quarter" idx="12"/>
          </p:nvPr>
        </p:nvSpPr>
        <p:spPr/>
        <p:txBody>
          <a:bodyPr/>
          <a:lstStyle/>
          <a:p>
            <a:fld id="{40ACE327-9AEC-4171-8264-66A5221599D9}" type="slidenum">
              <a:rPr lang="en-IN" smtClean="0"/>
              <a:t>‹#›</a:t>
            </a:fld>
            <a:endParaRPr lang="en-IN"/>
          </a:p>
        </p:txBody>
      </p:sp>
    </p:spTree>
    <p:extLst>
      <p:ext uri="{BB962C8B-B14F-4D97-AF65-F5344CB8AC3E}">
        <p14:creationId xmlns:p14="http://schemas.microsoft.com/office/powerpoint/2010/main" val="2678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兩項物件">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4" name="Title 13"/>
          <p:cNvSpPr>
            <a:spLocks noGrp="1"/>
          </p:cNvSpPr>
          <p:nvPr>
            <p:ph type="title"/>
          </p:nvPr>
        </p:nvSpPr>
        <p:spPr/>
        <p:txBody>
          <a:bodyPr/>
          <a:lstStyle/>
          <a:p>
            <a:r>
              <a:rPr lang="zh-TW" altLang="en-US"/>
              <a:t>按一下以編輯母片標題樣式</a:t>
            </a:r>
            <a:endParaRPr lang="en-US"/>
          </a:p>
        </p:txBody>
      </p:sp>
      <p:grpSp>
        <p:nvGrpSpPr>
          <p:cNvPr id="2" name="Group 14"/>
          <p:cNvGrpSpPr/>
          <p:nvPr/>
        </p:nvGrpSpPr>
        <p:grpSpPr>
          <a:xfrm>
            <a:off x="0" y="1371600"/>
            <a:ext cx="9144000" cy="73152"/>
            <a:chOff x="0" y="3268345"/>
            <a:chExt cx="9144000" cy="146304"/>
          </a:xfrm>
        </p:grpSpPr>
        <p:sp>
          <p:nvSpPr>
            <p:cNvPr id="16" name="Rectangle 15"/>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2971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600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2971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6" name="Title 15"/>
          <p:cNvSpPr>
            <a:spLocks noGrp="1"/>
          </p:cNvSpPr>
          <p:nvPr>
            <p:ph type="title"/>
          </p:nvPr>
        </p:nvSpPr>
        <p:spPr/>
        <p:txBody>
          <a:bodyPr/>
          <a:lstStyle/>
          <a:p>
            <a:r>
              <a:rPr lang="zh-TW" altLang="en-US"/>
              <a:t>按一下以編輯母片標題樣式</a:t>
            </a:r>
            <a:endParaRPr lang="en-US"/>
          </a:p>
        </p:txBody>
      </p:sp>
      <p:grpSp>
        <p:nvGrpSpPr>
          <p:cNvPr id="2" name="Group 16"/>
          <p:cNvGrpSpPr/>
          <p:nvPr/>
        </p:nvGrpSpPr>
        <p:grpSpPr>
          <a:xfrm>
            <a:off x="0" y="1371600"/>
            <a:ext cx="9144000" cy="73152"/>
            <a:chOff x="0" y="3268345"/>
            <a:chExt cx="9144000" cy="146304"/>
          </a:xfrm>
        </p:grpSpPr>
        <p:sp>
          <p:nvSpPr>
            <p:cNvPr id="18" name="Rectangle 17"/>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22B575E-21D9-4F81-9A86-37E23FE3D5CC}" type="slidenum">
              <a:rPr lang="zh-TW" altLang="en-US" smtClean="0"/>
              <a:t>‹#›</a:t>
            </a:fld>
            <a:endParaRPr lang="zh-TW" altLang="en-US"/>
          </a:p>
        </p:txBody>
      </p:sp>
      <p:sp>
        <p:nvSpPr>
          <p:cNvPr id="12" name="Title 11"/>
          <p:cNvSpPr>
            <a:spLocks noGrp="1"/>
          </p:cNvSpPr>
          <p:nvPr>
            <p:ph type="title"/>
          </p:nvPr>
        </p:nvSpPr>
        <p:spPr/>
        <p:txBody>
          <a:bodyPr/>
          <a:lstStyle/>
          <a:p>
            <a:r>
              <a:rPr lang="zh-TW" altLang="en-US"/>
              <a:t>按一下以編輯母片標題樣式</a:t>
            </a:r>
            <a:endParaRPr lang="en-US"/>
          </a:p>
        </p:txBody>
      </p:sp>
      <p:grpSp>
        <p:nvGrpSpPr>
          <p:cNvPr id="2" name="Group 12"/>
          <p:cNvGrpSpPr/>
          <p:nvPr/>
        </p:nvGrpSpPr>
        <p:grpSpPr>
          <a:xfrm flipH="1">
            <a:off x="0" y="1371600"/>
            <a:ext cx="9144000" cy="73152"/>
            <a:chOff x="0" y="3268345"/>
            <a:chExt cx="9144000" cy="146304"/>
          </a:xfrm>
        </p:grpSpPr>
        <p:sp>
          <p:nvSpPr>
            <p:cNvPr id="14" name="Rectangle 13"/>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3">
        <a:schemeClr val="bg2"/>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5" name="Group 10"/>
          <p:cNvGrpSpPr/>
          <p:nvPr/>
        </p:nvGrpSpPr>
        <p:grpSpPr>
          <a:xfrm>
            <a:off x="-9144" y="-18288"/>
            <a:ext cx="9144000" cy="146304"/>
            <a:chOff x="0" y="3268345"/>
            <a:chExt cx="9144000" cy="146304"/>
          </a:xfrm>
        </p:grpSpPr>
        <p:sp>
          <p:nvSpPr>
            <p:cNvPr id="12" name="Rectangle 11"/>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793750"/>
          </a:xfrm>
          <a:prstGeom prst="rect">
            <a:avLst/>
          </a:prstGeom>
        </p:spPr>
        <p:txBody>
          <a:bodyPr anchor="b">
            <a:normAutofit/>
          </a:bodyPr>
          <a:lstStyle>
            <a:lvl1pPr algn="l">
              <a:defRPr sz="2800" b="1"/>
            </a:lvl1pPr>
          </a:lstStyle>
          <a:p>
            <a:r>
              <a:rPr lang="zh-TW" altLang="en-US"/>
              <a:t>按一下以編輯母片標題樣式</a:t>
            </a:r>
            <a:endParaRPr lang="en-US"/>
          </a:p>
        </p:txBody>
      </p:sp>
      <p:sp>
        <p:nvSpPr>
          <p:cNvPr id="3" name="Content Placeholder 2"/>
          <p:cNvSpPr>
            <a:spLocks noGrp="1"/>
          </p:cNvSpPr>
          <p:nvPr>
            <p:ph idx="1"/>
          </p:nvPr>
        </p:nvSpPr>
        <p:spPr>
          <a:xfrm>
            <a:off x="3575050" y="1371600"/>
            <a:ext cx="5111750" cy="4754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371600"/>
            <a:ext cx="3008313" cy="4754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8" name="Group 13"/>
          <p:cNvGrpSpPr/>
          <p:nvPr/>
        </p:nvGrpSpPr>
        <p:grpSpPr>
          <a:xfrm flipH="1">
            <a:off x="0" y="1143000"/>
            <a:ext cx="9144000" cy="73152"/>
            <a:chOff x="0" y="3268345"/>
            <a:chExt cx="9144000" cy="146304"/>
          </a:xfrm>
        </p:grpSpPr>
        <p:sp>
          <p:nvSpPr>
            <p:cNvPr id="15" name="Rectangle 14"/>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81600"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6278880"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7376160"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a:xfrm>
            <a:off x="1801368" y="685800"/>
            <a:ext cx="5495544" cy="3886200"/>
          </a:xfrm>
          <a:solidFill>
            <a:schemeClr val="accent1"/>
          </a:solidFill>
          <a:effectLst>
            <a:reflection blurRad="6350" stA="52000" endA="300" endPos="35000" dir="5400000" sy="-100000" algn="bl" rotWithShape="0"/>
          </a:effectLst>
          <a:scene3d>
            <a:camera prst="orthographicFront"/>
            <a:lightRig rig="contrasting" dir="t"/>
          </a:scene3d>
          <a:sp3d contourW="12700" prstMaterial="softEdge">
            <a:bevelT prst="cross"/>
            <a:contourClr>
              <a:srgbClr val="FFFFFF"/>
            </a:contourClr>
          </a:sp3d>
        </p:spPr>
        <p:txBody>
          <a:bodyPr/>
          <a:lstStyle/>
          <a:p>
            <a:r>
              <a:rPr lang="zh-TW" altLang="en-US"/>
              <a:t>按一下圖示以新增圖片</a:t>
            </a:r>
            <a:endParaRPr lang="en-US"/>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TW" altLang="en-US"/>
              <a:t>按一下以編輯母片標題樣式</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766CA2E2-0D20-4391-8F3E-CAAFE6E7FA52}" type="datetimeFigureOut">
              <a:rPr lang="zh-TW" altLang="en-US" smtClean="0"/>
              <a:t>2020/11/4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22B575E-21D9-4F81-9A86-37E23FE3D5CC}" type="slidenum">
              <a:rPr lang="zh-TW" altLang="en-US" smtClean="0"/>
              <a:t>‹#›</a:t>
            </a:fld>
            <a:endParaRPr lang="zh-TW" altLang="en-US"/>
          </a:p>
        </p:txBody>
      </p:sp>
      <p:grpSp>
        <p:nvGrpSpPr>
          <p:cNvPr id="3" name="Group 15"/>
          <p:cNvGrpSpPr/>
          <p:nvPr/>
        </p:nvGrpSpPr>
        <p:grpSpPr>
          <a:xfrm>
            <a:off x="-9144" y="-18288"/>
            <a:ext cx="9144000" cy="146304"/>
            <a:chOff x="0" y="3268345"/>
            <a:chExt cx="9144000" cy="146304"/>
          </a:xfrm>
        </p:grpSpPr>
        <p:sp>
          <p:nvSpPr>
            <p:cNvPr id="17" name="Rectangle 16"/>
            <p:cNvSpPr/>
            <p:nvPr userDrawn="1"/>
          </p:nvSpPr>
          <p:spPr>
            <a:xfrm>
              <a:off x="0" y="3268345"/>
              <a:ext cx="9144000" cy="14630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5495544" y="3268345"/>
              <a:ext cx="1097280"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592824" y="3268345"/>
              <a:ext cx="1097280" cy="146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7690104" y="3268345"/>
              <a:ext cx="1097280" cy="146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3.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2.png"/><Relationship Id="rId5" Type="http://schemas.openxmlformats.org/officeDocument/2006/relationships/slideLayout" Target="../slideLayouts/slideLayout18.xml"/><Relationship Id="rId10"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6826" y="0"/>
            <a:ext cx="9144000" cy="6286520"/>
          </a:xfrm>
          <a:prstGeom prst="rect">
            <a:avLst/>
          </a:prstGeom>
          <a:gradFill flip="none" rotWithShape="1">
            <a:gsLst>
              <a:gs pos="1000">
                <a:schemeClr val="bg2">
                  <a:alpha val="0"/>
                </a:schemeClr>
              </a:gs>
              <a:gs pos="100000">
                <a:schemeClr val="bg1">
                  <a:alpha val="92000"/>
                </a:schemeClr>
              </a:gs>
            </a:gsLst>
            <a:lin ang="16200000" scaled="1"/>
            <a:tileRect/>
          </a:gradFill>
          <a:ln w="28575"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2"/>
          </p:nvPr>
        </p:nvSpPr>
        <p:spPr>
          <a:xfrm>
            <a:off x="6574536" y="6356350"/>
            <a:ext cx="2133600" cy="365125"/>
          </a:xfrm>
          <a:prstGeom prst="rect">
            <a:avLst/>
          </a:prstGeom>
        </p:spPr>
        <p:txBody>
          <a:bodyPr vert="horz" lIns="91440" tIns="45720" rIns="91440" bIns="45720" rtlCol="0" anchor="ctr"/>
          <a:lstStyle>
            <a:lvl1pPr algn="r">
              <a:defRPr sz="1200">
                <a:solidFill>
                  <a:sysClr val="windowText" lastClr="000000"/>
                </a:solidFill>
              </a:defRPr>
            </a:lvl1pPr>
          </a:lstStyle>
          <a:p>
            <a:fld id="{766CA2E2-0D20-4391-8F3E-CAAFE6E7FA52}" type="datetimeFigureOut">
              <a:rPr lang="zh-TW" altLang="en-US" smtClean="0"/>
              <a:t>2020/11/4</a:t>
            </a:fld>
            <a:endParaRPr lang="zh-TW"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endParaRPr lang="zh-TW" altLang="en-US"/>
          </a:p>
        </p:txBody>
      </p:sp>
      <p:sp>
        <p:nvSpPr>
          <p:cNvPr id="6" name="Slide Number Placeholder 5"/>
          <p:cNvSpPr>
            <a:spLocks noGrp="1"/>
          </p:cNvSpPr>
          <p:nvPr>
            <p:ph type="sldNum" sz="quarter" idx="4"/>
          </p:nvPr>
        </p:nvSpPr>
        <p:spPr>
          <a:xfrm>
            <a:off x="460248" y="6356350"/>
            <a:ext cx="2133600" cy="365125"/>
          </a:xfrm>
          <a:prstGeom prst="rect">
            <a:avLst/>
          </a:prstGeom>
        </p:spPr>
        <p:txBody>
          <a:bodyPr vert="horz" lIns="91440" tIns="45720" rIns="91440" bIns="45720" rtlCol="0" anchor="ctr"/>
          <a:lstStyle>
            <a:lvl1pPr algn="l">
              <a:defRPr sz="1200">
                <a:solidFill>
                  <a:sysClr val="windowText" lastClr="000000"/>
                </a:solidFill>
              </a:defRPr>
            </a:lvl1pPr>
          </a:lstStyle>
          <a:p>
            <a:fld id="{722B575E-21D9-4F81-9A86-37E23FE3D5CC}" type="slidenum">
              <a:rPr lang="zh-TW" altLang="en-US" smtClean="0"/>
              <a:t>‹#›</a:t>
            </a:fld>
            <a:endParaRPr lang="zh-TW" altLang="en-US"/>
          </a:p>
        </p:txBody>
      </p:sp>
      <p:sp>
        <p:nvSpPr>
          <p:cNvPr id="8" name="Title Placeholder 7"/>
          <p:cNvSpPr>
            <a:spLocks noGrp="1"/>
          </p:cNvSpPr>
          <p:nvPr>
            <p:ph type="title"/>
          </p:nvPr>
        </p:nvSpPr>
        <p:spPr>
          <a:xfrm>
            <a:off x="457200" y="152400"/>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spcBef>
          <a:spcPct val="0"/>
        </a:spcBef>
        <a:buNone/>
        <a:defRPr sz="4400" kern="1200">
          <a:ln>
            <a:noFill/>
          </a:ln>
          <a:solidFill>
            <a:srgbClr val="FFFFFF"/>
          </a:solidFill>
          <a:effectLst>
            <a:glow rad="101600">
              <a:schemeClr val="tx2"/>
            </a:glo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spcBef>
          <a:spcPct val="20000"/>
        </a:spcBef>
        <a:buClr>
          <a:schemeClr val="tx2"/>
        </a:buClr>
        <a:buSzPct val="70000"/>
        <a:buFont typeface="Wingdings 2" pitchFamily="18"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chemeClr val="accent4"/>
        </a:buClr>
        <a:buSzPct val="60000"/>
        <a:buFont typeface="Wingdings 2" pitchFamily="18"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5"/>
        </a:buClr>
        <a:buSzPct val="57000"/>
        <a:buFont typeface="Wingdings 2" pitchFamily="18" charset="2"/>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buClr>
        <a:buSzPct val="55000"/>
        <a:buFont typeface="Wingdings 2" pitchFamily="18"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2"/>
        </a:buClr>
        <a:buSzPct val="50000"/>
        <a:buFont typeface="Wingdings 2" pitchFamily="18" charset="2"/>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chemeClr val="bg1"/>
            </a:gs>
            <a:gs pos="53000">
              <a:schemeClr val="bg1">
                <a:gamma/>
                <a:shade val="46275"/>
                <a:invGamma/>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1026" name="Picture 18" descr="intel_rgb_100-white"/>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black">
          <a:xfrm>
            <a:off x="8377750" y="6316988"/>
            <a:ext cx="66833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Grp="1" noChangeArrowheads="1"/>
          </p:cNvSpPr>
          <p:nvPr>
            <p:ph type="body" idx="1"/>
          </p:nvPr>
        </p:nvSpPr>
        <p:spPr bwMode="auto">
          <a:xfrm>
            <a:off x="358775" y="1412875"/>
            <a:ext cx="8407400" cy="4618038"/>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6147" name="Rectangle 3"/>
          <p:cNvSpPr>
            <a:spLocks noGrp="1" noChangeArrowheads="1"/>
          </p:cNvSpPr>
          <p:nvPr>
            <p:ph type="title"/>
          </p:nvPr>
        </p:nvSpPr>
        <p:spPr bwMode="auto">
          <a:xfrm>
            <a:off x="352425" y="157163"/>
            <a:ext cx="8423275" cy="1143000"/>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p>
            <a:pPr lvl="0"/>
            <a:r>
              <a:rPr lang="en-US" dirty="0"/>
              <a:t>Slide Title</a:t>
            </a:r>
          </a:p>
        </p:txBody>
      </p:sp>
      <p:sp>
        <p:nvSpPr>
          <p:cNvPr id="1029" name="Rectangle 17"/>
          <p:cNvSpPr>
            <a:spLocks noChangeArrowheads="1"/>
          </p:cNvSpPr>
          <p:nvPr/>
        </p:nvSpPr>
        <p:spPr bwMode="auto">
          <a:xfrm>
            <a:off x="7750175" y="6310313"/>
            <a:ext cx="415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eaLnBrk="0" hangingPunct="0"/>
            <a:fld id="{0696CC28-641D-40DC-9F76-28EABBDA271B}" type="slidenum">
              <a:rPr lang="en-US" sz="900" b="1">
                <a:solidFill>
                  <a:srgbClr val="7FC2F9"/>
                </a:solidFill>
                <a:effectLst/>
              </a:rPr>
              <a:pPr eaLnBrk="0" hangingPunct="0"/>
              <a:t>‹#›</a:t>
            </a:fld>
            <a:endParaRPr lang="en-US" sz="900" b="1">
              <a:solidFill>
                <a:srgbClr val="7FC2F9"/>
              </a:solidFill>
              <a:effectLst/>
            </a:endParaRPr>
          </a:p>
        </p:txBody>
      </p:sp>
      <p:pic>
        <p:nvPicPr>
          <p:cNvPr id="10242" name="Picture 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7" y="6196993"/>
            <a:ext cx="18288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986465"/>
      </p:ext>
    </p:extLst>
  </p:cSld>
  <p:clrMap bg1="dk2" tx1="lt1" bg2="dk1"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Lst>
  <p:transition>
    <p:fade/>
  </p:transition>
  <p:txStyles>
    <p:titleStyle>
      <a:lvl1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ea typeface="+mj-ea"/>
          <a:cs typeface="+mj-cs"/>
        </a:defRPr>
      </a:lvl1pPr>
      <a:lvl2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2pPr>
      <a:lvl3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3pPr>
      <a:lvl4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4pPr>
      <a:lvl5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5pPr>
      <a:lvl6pPr marL="4572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6pPr>
      <a:lvl7pPr marL="9144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7pPr>
      <a:lvl8pPr marL="13716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8pPr>
      <a:lvl9pPr marL="18288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9pPr>
    </p:titleStyle>
    <p:body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ocument 6"/>
          <p:cNvSpPr/>
          <p:nvPr userDrawn="1"/>
        </p:nvSpPr>
        <p:spPr>
          <a:xfrm>
            <a:off x="0" y="0"/>
            <a:ext cx="9155545" cy="533400"/>
          </a:xfrm>
          <a:prstGeom prst="flowChartDocument">
            <a:avLst/>
          </a:prstGeom>
          <a:gradFill flip="none" rotWithShape="1">
            <a:gsLst>
              <a:gs pos="0">
                <a:srgbClr val="FFACAF"/>
              </a:gs>
              <a:gs pos="100000">
                <a:srgbClr val="FFFFFF"/>
              </a:gs>
            </a:gsLst>
            <a:lin ang="3300000" scaled="0"/>
            <a:tileRect/>
          </a:gra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33399"/>
              </a:solidFill>
              <a:latin typeface="Calibri"/>
            </a:endParaRPr>
          </a:p>
        </p:txBody>
      </p:sp>
      <p:sp>
        <p:nvSpPr>
          <p:cNvPr id="11" name="Rectangle 10"/>
          <p:cNvSpPr/>
          <p:nvPr userDrawn="1"/>
        </p:nvSpPr>
        <p:spPr bwMode="auto">
          <a:xfrm>
            <a:off x="8697748" y="6624263"/>
            <a:ext cx="457200" cy="241558"/>
          </a:xfrm>
          <a:prstGeom prst="rect">
            <a:avLst/>
          </a:prstGeom>
          <a:solidFill>
            <a:srgbClr val="FFACAF"/>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a:defRPr/>
            </a:pPr>
            <a:endParaRPr lang="en-US" sz="1000" kern="0" dirty="0">
              <a:solidFill>
                <a:prstClr val="black"/>
              </a:solidFill>
              <a:latin typeface="Calibri"/>
            </a:endParaRPr>
          </a:p>
        </p:txBody>
      </p:sp>
      <p:sp>
        <p:nvSpPr>
          <p:cNvPr id="13" name="TextBox 12"/>
          <p:cNvSpPr txBox="1"/>
          <p:nvPr userDrawn="1"/>
        </p:nvSpPr>
        <p:spPr bwMode="auto">
          <a:xfrm>
            <a:off x="39093" y="6612962"/>
            <a:ext cx="9115855" cy="239809"/>
          </a:xfrm>
          <a:prstGeom prst="rect">
            <a:avLst/>
          </a:prstGeom>
          <a:noFill/>
          <a:ln w="12700" cap="sq" algn="ctr">
            <a:noFill/>
            <a:miter lim="800000"/>
            <a:headEnd/>
            <a:tailEnd/>
          </a:ln>
          <a:effectLst/>
        </p:spPr>
        <p:txBody>
          <a:bodyPr wrap="square" rtlCol="0">
            <a:spAutoFit/>
          </a:bodyPr>
          <a:lstStyle/>
          <a:p>
            <a:pPr marL="285750">
              <a:lnSpc>
                <a:spcPct val="95000"/>
              </a:lnSpc>
              <a:spcBef>
                <a:spcPts val="1200"/>
              </a:spcBef>
              <a:tabLst>
                <a:tab pos="8513763" algn="r"/>
              </a:tabLst>
            </a:pPr>
            <a:r>
              <a:rPr lang="en-US" sz="1000" b="1" cap="none" baseline="0" dirty="0">
                <a:latin typeface="Times New Roman" panose="02020603050405020304" pitchFamily="18" charset="0"/>
                <a:cs typeface="Times New Roman" panose="02020603050405020304" pitchFamily="18" charset="0"/>
              </a:rPr>
              <a:t>M. Golmohammadi: EEG Classification Using Long Short-Term Memory Recurrent Neural Networks</a:t>
            </a:r>
            <a:r>
              <a:rPr lang="en-US" sz="1000" b="1" dirty="0">
                <a:solidFill>
                  <a:srgbClr val="1F497D">
                    <a:lumMod val="50000"/>
                  </a:srgbClr>
                </a:solidFill>
                <a:latin typeface="Calibri"/>
              </a:rPr>
              <a:t>	February 23, 2015</a:t>
            </a:r>
            <a:endParaRPr lang="en-US" sz="1000" b="1" dirty="0">
              <a:solidFill>
                <a:srgbClr val="000000"/>
              </a:solidFill>
              <a:latin typeface="Calibri"/>
            </a:endParaRPr>
          </a:p>
        </p:txBody>
      </p:sp>
      <p:cxnSp>
        <p:nvCxnSpPr>
          <p:cNvPr id="10" name="Straight Connector 9"/>
          <p:cNvCxnSpPr/>
          <p:nvPr userDrawn="1"/>
        </p:nvCxnSpPr>
        <p:spPr bwMode="auto">
          <a:xfrm>
            <a:off x="392405" y="6629400"/>
            <a:ext cx="8751595" cy="0"/>
          </a:xfrm>
          <a:prstGeom prst="line">
            <a:avLst/>
          </a:prstGeom>
          <a:solidFill>
            <a:schemeClr val="accent2"/>
          </a:solidFill>
          <a:ln w="19050" cap="sq" cmpd="sng" algn="ctr">
            <a:solidFill>
              <a:srgbClr val="FFACAF"/>
            </a:solidFill>
            <a:prstDash val="solid"/>
            <a:round/>
            <a:headEnd type="none" w="med" len="med"/>
            <a:tailEnd type="none" w="med" len="med"/>
          </a:ln>
          <a:effectLst/>
        </p:spPr>
      </p:cxnSp>
      <p:sp>
        <p:nvSpPr>
          <p:cNvPr id="16" name="TextBox 15"/>
          <p:cNvSpPr txBox="1"/>
          <p:nvPr userDrawn="1"/>
        </p:nvSpPr>
        <p:spPr>
          <a:xfrm>
            <a:off x="8741540" y="6657110"/>
            <a:ext cx="364736" cy="153888"/>
          </a:xfrm>
          <a:prstGeom prst="rect">
            <a:avLst/>
          </a:prstGeom>
          <a:noFill/>
        </p:spPr>
        <p:txBody>
          <a:bodyPr wrap="square" lIns="0" tIns="0" rIns="0" bIns="0" rtlCol="0" anchor="ctr" anchorCtr="1">
            <a:spAutoFit/>
          </a:bodyPr>
          <a:lstStyle/>
          <a:p>
            <a:fld id="{7004E5E3-C477-F742-9645-5285663234E5}" type="slidenum">
              <a:rPr lang="en-US" sz="1000" b="1" smtClean="0">
                <a:solidFill>
                  <a:srgbClr val="000000"/>
                </a:solidFill>
                <a:latin typeface="Arial"/>
                <a:cs typeface="Arial"/>
              </a:rPr>
              <a:pPr/>
              <a:t>‹#›</a:t>
            </a:fld>
            <a:endParaRPr lang="en-US" sz="1000" b="1" dirty="0">
              <a:solidFill>
                <a:srgbClr val="000000"/>
              </a:solidFill>
              <a:latin typeface="Arial"/>
              <a:cs typeface="Arial"/>
            </a:endParaRPr>
          </a:p>
        </p:txBody>
      </p:sp>
      <p:sp>
        <p:nvSpPr>
          <p:cNvPr id="18" name="Title Placeholder 17"/>
          <p:cNvSpPr>
            <a:spLocks noGrp="1"/>
          </p:cNvSpPr>
          <p:nvPr>
            <p:ph type="title"/>
          </p:nvPr>
        </p:nvSpPr>
        <p:spPr>
          <a:xfrm>
            <a:off x="-1" y="0"/>
            <a:ext cx="9155545" cy="328461"/>
          </a:xfrm>
          <a:prstGeom prst="rect">
            <a:avLst/>
          </a:prstGeom>
        </p:spPr>
        <p:txBody>
          <a:bodyPr vert="horz" wrap="none" lIns="91440" tIns="0" rIns="0" bIns="0" rtlCol="0" anchor="ctr" anchorCtr="0">
            <a:normAutofit/>
          </a:bodyPr>
          <a:lstStyle/>
          <a:p>
            <a:endParaRPr lang="en-US" dirty="0"/>
          </a:p>
        </p:txBody>
      </p:sp>
      <p:pic>
        <p:nvPicPr>
          <p:cNvPr id="9" name="Picture 8"/>
          <p:cNvPicPr>
            <a:picLocks noChangeAspect="1"/>
          </p:cNvPicPr>
          <p:nvPr userDrawn="1"/>
        </p:nvPicPr>
        <p:blipFill>
          <a:blip r:embed="rId4"/>
          <a:stretch>
            <a:fillRect/>
          </a:stretch>
        </p:blipFill>
        <p:spPr>
          <a:xfrm>
            <a:off x="39093" y="6594644"/>
            <a:ext cx="320040" cy="220717"/>
          </a:xfrm>
          <a:prstGeom prst="rect">
            <a:avLst/>
          </a:prstGeom>
        </p:spPr>
      </p:pic>
    </p:spTree>
    <p:extLst>
      <p:ext uri="{BB962C8B-B14F-4D97-AF65-F5344CB8AC3E}">
        <p14:creationId xmlns:p14="http://schemas.microsoft.com/office/powerpoint/2010/main" val="3259789391"/>
      </p:ext>
    </p:extLst>
  </p:cSld>
  <p:clrMap bg1="lt1" tx1="dk1" bg2="lt2" tx2="dk2" accent1="accent1" accent2="accent2" accent3="accent3" accent4="accent4" accent5="accent5" accent6="accent6" hlink="hlink" folHlink="folHlink"/>
  <p:sldLayoutIdLst>
    <p:sldLayoutId id="2147483735" r:id="rId1"/>
    <p:sldLayoutId id="2147483736" r:id="rId2"/>
  </p:sldLayoutIdLst>
  <p:hf hdr="0" ftr="0" dt="0"/>
  <p:txStyles>
    <p:titleStyle>
      <a:lvl1pPr algn="l" defTabSz="457200" rtl="0" eaLnBrk="1" latinLnBrk="0" hangingPunct="1">
        <a:spcBef>
          <a:spcPct val="0"/>
        </a:spcBef>
        <a:buNone/>
        <a:defRPr sz="2400" b="1" kern="1200" baseline="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E23F1B-9506-42C1-8208-78F3365D65A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4B57CF-1DF4-434E-BA63-A2D809790EAE}"/>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15A2AB-65D4-4080-BBD1-8F1138473AC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41C1B8A-5760-4EBE-8D4B-9D345ACD01BB}" type="datetimeFigureOut">
              <a:rPr lang="en-IN" smtClean="0"/>
              <a:t>04-11-2020</a:t>
            </a:fld>
            <a:endParaRPr lang="en-IN"/>
          </a:p>
        </p:txBody>
      </p:sp>
      <p:sp>
        <p:nvSpPr>
          <p:cNvPr id="5" name="Footer Placeholder 4">
            <a:extLst>
              <a:ext uri="{FF2B5EF4-FFF2-40B4-BE49-F238E27FC236}">
                <a16:creationId xmlns:a16="http://schemas.microsoft.com/office/drawing/2014/main" id="{4D835C9C-E089-4EF2-93F2-F6AA3F076401}"/>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926B65-72C7-40DF-B32A-DCA93CED2E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ACE327-9AEC-4171-8264-66A5221599D9}" type="slidenum">
              <a:rPr lang="en-IN" smtClean="0"/>
              <a:t>‹#›</a:t>
            </a:fld>
            <a:endParaRPr lang="en-IN"/>
          </a:p>
        </p:txBody>
      </p:sp>
    </p:spTree>
    <p:extLst>
      <p:ext uri="{BB962C8B-B14F-4D97-AF65-F5344CB8AC3E}">
        <p14:creationId xmlns:p14="http://schemas.microsoft.com/office/powerpoint/2010/main" val="12267647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hyperlink" Target="https://www.analyticsvidhya.com/blog/2015/02/data-exploration-preparation-mode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Machine" TargetMode="External"/><Relationship Id="rId2" Type="http://schemas.openxmlformats.org/officeDocument/2006/relationships/hyperlink" Target="https://en.wikipedia.org/wiki/Intelligence"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nalyticsvidhya.com/blog/2019/04/introduction-deep-q-learning-pytho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edureka.co/blog/machine-learning-tutoria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cipy-lectures.github.i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hyperlink" Target="https://heartbeat.fritz.ai/k-means-clustering-using-sklearn-and-python-4a054d67b187" TargetMode="Externa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LSTM" TargetMode="External"/><Relationship Id="rId3" Type="http://schemas.openxmlformats.org/officeDocument/2006/relationships/hyperlink" Target="https://github.com/Microsoft/cntk" TargetMode="External"/><Relationship Id="rId7" Type="http://schemas.openxmlformats.org/officeDocument/2006/relationships/hyperlink" Target="https://en.wikipedia.org/wiki/Convolutional_neural_network" TargetMode="External"/><Relationship Id="rId2" Type="http://schemas.openxmlformats.org/officeDocument/2006/relationships/hyperlink" Target="https://github.com/tensorflow/tensorflow" TargetMode="External"/><Relationship Id="rId1" Type="http://schemas.openxmlformats.org/officeDocument/2006/relationships/slideLayout" Target="../slideLayouts/slideLayout2.xml"/><Relationship Id="rId6" Type="http://schemas.openxmlformats.org/officeDocument/2006/relationships/hyperlink" Target="https://en.wikipedia.org/wiki/Image_segmentation" TargetMode="External"/><Relationship Id="rId5" Type="http://schemas.openxmlformats.org/officeDocument/2006/relationships/hyperlink" Target="https://en.wikipedia.org/wiki/Image_classification" TargetMode="External"/><Relationship Id="rId4" Type="http://schemas.openxmlformats.org/officeDocument/2006/relationships/hyperlink" Target="https://github.com/Theano/Theano"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2.bin"/><Relationship Id="rId4" Type="http://schemas.openxmlformats.org/officeDocument/2006/relationships/image" Target="../media/image32.wmf"/></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s://brenocon.com/blog/2013/10/tanh-is-a-rescaled-logistic-sigmoid-function/" TargetMode="External"/><Relationship Id="rId2" Type="http://schemas.openxmlformats.org/officeDocument/2006/relationships/hyperlink" Target="https://en.wikipedia.org/wiki/Rectifier_(neural_network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en.wikipedia.org/wiki/Supervised_learning"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42.gif"/></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hyperlink" Target="http://introtodeeplearning.com/" TargetMode="External"/><Relationship Id="rId2" Type="http://schemas.openxmlformats.org/officeDocument/2006/relationships/hyperlink" Target="https://leonardoaraujosantos.gitbooks.io/artificial-inteligence/content/qlearning_simple.html" TargetMode="External"/><Relationship Id="rId1" Type="http://schemas.openxmlformats.org/officeDocument/2006/relationships/slideLayout" Target="../slideLayouts/slideLayout2.xml"/><Relationship Id="rId5" Type="http://schemas.openxmlformats.org/officeDocument/2006/relationships/hyperlink" Target="https://www.youtube.com/watch?v=IpGxLWOIZy4&amp;list=PLtc7EtOn0ajGncWM3eFDBFVilxk65nBnR&amp;index=3&amp;t=193s&amp;ab_channel=LuisSerrano" TargetMode="External"/><Relationship Id="rId4" Type="http://schemas.openxmlformats.org/officeDocument/2006/relationships/hyperlink" Target="https://www.youtube.com/watch?v=2ePf9rue1A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An Overview of </a:t>
            </a:r>
            <a:br>
              <a:rPr lang="en-US" altLang="zh-TW" dirty="0"/>
            </a:br>
            <a:r>
              <a:rPr lang="en-US" altLang="zh-TW" dirty="0"/>
              <a:t>Artificial Intelligence</a:t>
            </a:r>
            <a:endParaRPr lang="zh-TW" altLang="en-US" dirty="0"/>
          </a:p>
        </p:txBody>
      </p:sp>
      <p:sp>
        <p:nvSpPr>
          <p:cNvPr id="3" name="副標題 2"/>
          <p:cNvSpPr>
            <a:spLocks noGrp="1"/>
          </p:cNvSpPr>
          <p:nvPr>
            <p:ph type="subTitle" idx="1"/>
          </p:nvPr>
        </p:nvSpPr>
        <p:spPr/>
        <p:txBody>
          <a:bodyPr/>
          <a:lstStyle/>
          <a:p>
            <a:r>
              <a:rPr lang="en-US" altLang="zh-TW" dirty="0"/>
              <a:t>Speaker: CVSN Reddy</a:t>
            </a:r>
          </a:p>
          <a:p>
            <a:r>
              <a:rPr lang="en-US" altLang="zh-TW" dirty="0"/>
              <a:t>DSU-CSE, Bangalore</a:t>
            </a:r>
          </a:p>
          <a:p>
            <a:r>
              <a:rPr lang="en-US" altLang="zh-TW" dirty="0"/>
              <a:t>26 June 2020</a:t>
            </a:r>
          </a:p>
          <a:p>
            <a:endParaRPr lang="zh-TW" altLang="en-US" dirty="0"/>
          </a:p>
        </p:txBody>
      </p:sp>
    </p:spTree>
    <p:extLst>
      <p:ext uri="{BB962C8B-B14F-4D97-AF65-F5344CB8AC3E}">
        <p14:creationId xmlns:p14="http://schemas.microsoft.com/office/powerpoint/2010/main" val="3824887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BB4A19-7DC9-4DB8-B9D1-A378225696D6}"/>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1" i="0" dirty="0">
                <a:solidFill>
                  <a:srgbClr val="212529"/>
                </a:solidFill>
                <a:effectLst/>
                <a:latin typeface="-apple-system"/>
              </a:rPr>
              <a:t>Supervised learning</a:t>
            </a:r>
            <a:r>
              <a:rPr lang="en-US" b="0" i="0" dirty="0">
                <a:solidFill>
                  <a:srgbClr val="212529"/>
                </a:solidFill>
                <a:effectLst/>
                <a:latin typeface="-apple-system"/>
              </a:rPr>
              <a:t> (predictive model, "labeled" data)</a:t>
            </a:r>
          </a:p>
          <a:p>
            <a:pPr marL="742950" lvl="1" indent="-285750" algn="l">
              <a:buFont typeface="Arial" panose="020B0604020202020204" pitchFamily="34" charset="0"/>
              <a:buChar char="•"/>
            </a:pPr>
            <a:r>
              <a:rPr lang="en-US" b="0" i="0" dirty="0">
                <a:solidFill>
                  <a:srgbClr val="212529"/>
                </a:solidFill>
                <a:effectLst/>
                <a:latin typeface="-apple-system"/>
              </a:rPr>
              <a:t>classification (Logistic Regression, Decision Tree, KNN, Random Forest, SVM, Naive Bayes, </a:t>
            </a:r>
            <a:r>
              <a:rPr lang="en-US" b="0" i="0" dirty="0" err="1">
                <a:solidFill>
                  <a:srgbClr val="212529"/>
                </a:solidFill>
                <a:effectLst/>
                <a:latin typeface="-apple-system"/>
              </a:rPr>
              <a:t>etc</a:t>
            </a:r>
            <a:r>
              <a:rPr lang="en-US" b="0" i="0" dirty="0">
                <a:solidFill>
                  <a:srgbClr val="212529"/>
                </a:solidFill>
                <a:effectLst/>
                <a:latin typeface="-apple-system"/>
              </a:rPr>
              <a:t>)</a:t>
            </a:r>
          </a:p>
          <a:p>
            <a:pPr marL="742950" lvl="1" indent="-285750" algn="l">
              <a:buFont typeface="Arial" panose="020B0604020202020204" pitchFamily="34" charset="0"/>
              <a:buChar char="•"/>
            </a:pPr>
            <a:r>
              <a:rPr lang="en-US" b="0" i="0" dirty="0">
                <a:solidFill>
                  <a:srgbClr val="212529"/>
                </a:solidFill>
                <a:effectLst/>
                <a:latin typeface="-apple-system"/>
              </a:rPr>
              <a:t>numeric prediction (Linear Regression, KNN, Gradient Boosting &amp; AdaBoost, </a:t>
            </a:r>
            <a:r>
              <a:rPr lang="en-US" b="0" i="0" dirty="0" err="1">
                <a:solidFill>
                  <a:srgbClr val="212529"/>
                </a:solidFill>
                <a:effectLst/>
                <a:latin typeface="-apple-system"/>
              </a:rPr>
              <a:t>etc</a:t>
            </a:r>
            <a:r>
              <a:rPr lang="en-US" b="0" i="0" dirty="0">
                <a:solidFill>
                  <a:srgbClr val="212529"/>
                </a:solidFill>
                <a:effectLst/>
                <a:latin typeface="-apple-system"/>
              </a:rPr>
              <a:t>)</a:t>
            </a:r>
          </a:p>
          <a:p>
            <a:pPr algn="l">
              <a:buFont typeface="Arial" panose="020B0604020202020204" pitchFamily="34" charset="0"/>
              <a:buChar char="•"/>
            </a:pPr>
            <a:r>
              <a:rPr lang="en-US" b="1" i="0" dirty="0">
                <a:solidFill>
                  <a:srgbClr val="212529"/>
                </a:solidFill>
                <a:effectLst/>
                <a:latin typeface="-apple-system"/>
              </a:rPr>
              <a:t>Unsupervised learning</a:t>
            </a:r>
            <a:r>
              <a:rPr lang="en-US" b="0" i="0" dirty="0">
                <a:solidFill>
                  <a:srgbClr val="212529"/>
                </a:solidFill>
                <a:effectLst/>
                <a:latin typeface="-apple-system"/>
              </a:rPr>
              <a:t> (descriptive model, "unlabeled" data)</a:t>
            </a:r>
          </a:p>
          <a:p>
            <a:pPr marL="742950" lvl="1" indent="-285750" algn="l">
              <a:buFont typeface="Arial" panose="020B0604020202020204" pitchFamily="34" charset="0"/>
              <a:buChar char="•"/>
            </a:pPr>
            <a:r>
              <a:rPr lang="en-US" b="0" i="0" dirty="0">
                <a:solidFill>
                  <a:srgbClr val="212529"/>
                </a:solidFill>
                <a:effectLst/>
                <a:latin typeface="-apple-system"/>
              </a:rPr>
              <a:t>clustering (K-Means)</a:t>
            </a:r>
          </a:p>
          <a:p>
            <a:pPr marL="742950" lvl="1" indent="-285750" algn="l">
              <a:buFont typeface="Arial" panose="020B0604020202020204" pitchFamily="34" charset="0"/>
              <a:buChar char="•"/>
            </a:pPr>
            <a:r>
              <a:rPr lang="en-US" b="0" i="0" dirty="0">
                <a:solidFill>
                  <a:srgbClr val="212529"/>
                </a:solidFill>
                <a:effectLst/>
                <a:latin typeface="-apple-system"/>
              </a:rPr>
              <a:t>pattern discovery</a:t>
            </a:r>
          </a:p>
          <a:p>
            <a:pPr algn="l">
              <a:buFont typeface="Arial" panose="020B0604020202020204" pitchFamily="34" charset="0"/>
              <a:buChar char="•"/>
            </a:pPr>
            <a:r>
              <a:rPr lang="en-US" b="1" i="0" dirty="0">
                <a:solidFill>
                  <a:srgbClr val="212529"/>
                </a:solidFill>
                <a:effectLst/>
                <a:latin typeface="-apple-system"/>
              </a:rPr>
              <a:t>Semi-supervised learning</a:t>
            </a:r>
            <a:r>
              <a:rPr lang="en-US" b="0" i="0" dirty="0">
                <a:solidFill>
                  <a:srgbClr val="212529"/>
                </a:solidFill>
                <a:effectLst/>
                <a:latin typeface="-apple-system"/>
              </a:rPr>
              <a:t> (mixture of "labeled" and "unlabeled" data).</a:t>
            </a:r>
          </a:p>
          <a:p>
            <a:pPr algn="l">
              <a:buFont typeface="Arial" panose="020B0604020202020204" pitchFamily="34" charset="0"/>
              <a:buChar char="•"/>
            </a:pPr>
            <a:r>
              <a:rPr lang="en-US" b="1" i="0" dirty="0">
                <a:solidFill>
                  <a:srgbClr val="212529"/>
                </a:solidFill>
                <a:effectLst/>
                <a:latin typeface="-apple-system"/>
              </a:rPr>
              <a:t>Reinforcement learning</a:t>
            </a:r>
            <a:r>
              <a:rPr lang="en-US" b="0" i="0" dirty="0">
                <a:solidFill>
                  <a:srgbClr val="212529"/>
                </a:solidFill>
                <a:effectLst/>
                <a:latin typeface="-apple-system"/>
              </a:rPr>
              <a:t>. Using this algorithm, the machine is trained to make specific decisions. It works this way: the machine is exposed to an environment where it trains itself continually using trial and error. This machine learns from past experience and tries to capture the best possible knowledge to make accurate business decisions. Example of Reinforcement Learning: Markov Decision Process.</a:t>
            </a:r>
          </a:p>
          <a:p>
            <a:endParaRPr lang="en-IN" dirty="0"/>
          </a:p>
        </p:txBody>
      </p:sp>
      <p:sp>
        <p:nvSpPr>
          <p:cNvPr id="3" name="Title 2">
            <a:extLst>
              <a:ext uri="{FF2B5EF4-FFF2-40B4-BE49-F238E27FC236}">
                <a16:creationId xmlns:a16="http://schemas.microsoft.com/office/drawing/2014/main" id="{3C17D970-DC1D-4EEA-A414-88B7260D7214}"/>
              </a:ext>
            </a:extLst>
          </p:cNvPr>
          <p:cNvSpPr>
            <a:spLocks noGrp="1"/>
          </p:cNvSpPr>
          <p:nvPr>
            <p:ph type="title"/>
          </p:nvPr>
        </p:nvSpPr>
        <p:spPr/>
        <p:txBody>
          <a:bodyPr/>
          <a:lstStyle/>
          <a:p>
            <a:r>
              <a:rPr lang="en-IN" dirty="0"/>
              <a:t>Machine Learning</a:t>
            </a:r>
          </a:p>
        </p:txBody>
      </p:sp>
    </p:spTree>
    <p:extLst>
      <p:ext uri="{BB962C8B-B14F-4D97-AF65-F5344CB8AC3E}">
        <p14:creationId xmlns:p14="http://schemas.microsoft.com/office/powerpoint/2010/main" val="288229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A930CE-A859-40D0-BAB3-03CD286D0190}"/>
              </a:ext>
            </a:extLst>
          </p:cNvPr>
          <p:cNvSpPr>
            <a:spLocks noGrp="1"/>
          </p:cNvSpPr>
          <p:nvPr>
            <p:ph type="title"/>
          </p:nvPr>
        </p:nvSpPr>
        <p:spPr/>
        <p:txBody>
          <a:bodyPr/>
          <a:lstStyle/>
          <a:p>
            <a:endParaRPr lang="en-IN"/>
          </a:p>
        </p:txBody>
      </p:sp>
      <p:pic>
        <p:nvPicPr>
          <p:cNvPr id="17410" name="Picture 2" descr="ypes of Machine Learning – At a Glance - List of Machine Learning Algorithms">
            <a:extLst>
              <a:ext uri="{FF2B5EF4-FFF2-40B4-BE49-F238E27FC236}">
                <a16:creationId xmlns:a16="http://schemas.microsoft.com/office/drawing/2014/main" id="{B7E9A703-92DA-40C2-A4C2-F35167BD5F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7441" y="1844824"/>
            <a:ext cx="6349117"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44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68E4C7-1306-45CE-A749-CDBE5213AE1B}"/>
              </a:ext>
            </a:extLst>
          </p:cNvPr>
          <p:cNvSpPr>
            <a:spLocks noGrp="1"/>
          </p:cNvSpPr>
          <p:nvPr>
            <p:ph type="title"/>
          </p:nvPr>
        </p:nvSpPr>
        <p:spPr/>
        <p:txBody>
          <a:bodyPr/>
          <a:lstStyle/>
          <a:p>
            <a:r>
              <a:rPr lang="en-IN" dirty="0"/>
              <a:t>Supervised learning</a:t>
            </a:r>
          </a:p>
        </p:txBody>
      </p:sp>
      <p:pic>
        <p:nvPicPr>
          <p:cNvPr id="11266" name="Picture 2" descr="Image result for supervised and unsupervised learning">
            <a:extLst>
              <a:ext uri="{FF2B5EF4-FFF2-40B4-BE49-F238E27FC236}">
                <a16:creationId xmlns:a16="http://schemas.microsoft.com/office/drawing/2014/main" id="{FAB92863-2000-4E53-82B9-14D1F68B4B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844824"/>
            <a:ext cx="8229600"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83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04E3D7-F81A-41B6-A0B5-702C3DBD6C07}"/>
              </a:ext>
            </a:extLst>
          </p:cNvPr>
          <p:cNvSpPr>
            <a:spLocks noGrp="1"/>
          </p:cNvSpPr>
          <p:nvPr>
            <p:ph type="title"/>
          </p:nvPr>
        </p:nvSpPr>
        <p:spPr/>
        <p:txBody>
          <a:bodyPr/>
          <a:lstStyle/>
          <a:p>
            <a:endParaRPr lang="en-IN"/>
          </a:p>
        </p:txBody>
      </p:sp>
      <p:pic>
        <p:nvPicPr>
          <p:cNvPr id="14338" name="Picture 2">
            <a:extLst>
              <a:ext uri="{FF2B5EF4-FFF2-40B4-BE49-F238E27FC236}">
                <a16:creationId xmlns:a16="http://schemas.microsoft.com/office/drawing/2014/main" id="{507116C0-C022-4EE0-9BCF-9759A101FF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2103438"/>
            <a:ext cx="7848872" cy="420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297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86F6D3-67B7-4CDF-8727-D933B5EC4AC9}"/>
              </a:ext>
            </a:extLst>
          </p:cNvPr>
          <p:cNvSpPr>
            <a:spLocks noGrp="1"/>
          </p:cNvSpPr>
          <p:nvPr>
            <p:ph idx="1"/>
          </p:nvPr>
        </p:nvSpPr>
        <p:spPr/>
        <p:txBody>
          <a:bodyPr>
            <a:normAutofit fontScale="70000" lnSpcReduction="20000"/>
          </a:bodyPr>
          <a:lstStyle/>
          <a:p>
            <a:pPr marL="0" lvl="0" indent="0">
              <a:spcBef>
                <a:spcPts val="0"/>
              </a:spcBef>
              <a:buClrTx/>
              <a:buSzTx/>
              <a:buNone/>
            </a:pPr>
            <a:endParaRPr lang="en-US" dirty="0">
              <a:solidFill>
                <a:srgbClr val="333333"/>
              </a:solidFill>
              <a:latin typeface="Open sans"/>
            </a:endParaRPr>
          </a:p>
          <a:p>
            <a:pPr marL="0" lvl="0" indent="0" algn="just" fontAlgn="base">
              <a:lnSpc>
                <a:spcPts val="1800"/>
              </a:lnSpc>
              <a:spcBef>
                <a:spcPts val="0"/>
              </a:spcBef>
              <a:spcAft>
                <a:spcPts val="1440"/>
              </a:spcAft>
              <a:buClrTx/>
              <a:buSzTx/>
              <a:buNone/>
            </a:pPr>
            <a:r>
              <a:rPr lang="en-US" sz="4400" b="1" dirty="0">
                <a:solidFill>
                  <a:srgbClr val="4472C4"/>
                </a:solidFill>
                <a:latin typeface="verdana" panose="020B0604030504040204" pitchFamily="34" charset="0"/>
              </a:rPr>
              <a:t>What is Unsupervised Learning?</a:t>
            </a:r>
            <a:endParaRPr lang="en-US" sz="4400" b="1" dirty="0">
              <a:solidFill>
                <a:srgbClr val="4472C4"/>
              </a:solidFill>
              <a:latin typeface="Open sans"/>
            </a:endParaRPr>
          </a:p>
          <a:p>
            <a:pPr marL="0" lvl="0" indent="0">
              <a:spcBef>
                <a:spcPts val="0"/>
              </a:spcBef>
              <a:buClrTx/>
              <a:buSzTx/>
              <a:buNone/>
            </a:pPr>
            <a:r>
              <a:rPr lang="en-US" dirty="0">
                <a:solidFill>
                  <a:srgbClr val="333333"/>
                </a:solidFill>
                <a:latin typeface="verdana" panose="020B0604030504040204" pitchFamily="34" charset="0"/>
              </a:rPr>
              <a:t>The model learns through observation and finds structures in the data. Once the model is given a dataset, it automatically finds patterns and relationships in the dataset by creating clusters in it. What it cannot do is add labels to the cluster, like it cannot say this a group of apples or mangoes, but it will separate all the apples from mangoes.</a:t>
            </a:r>
          </a:p>
          <a:p>
            <a:pPr marL="0" lvl="0" indent="0">
              <a:spcBef>
                <a:spcPts val="0"/>
              </a:spcBef>
              <a:buClrTx/>
              <a:buSzTx/>
              <a:buNone/>
            </a:pPr>
            <a:endParaRPr lang="en-US" dirty="0">
              <a:solidFill>
                <a:srgbClr val="333333"/>
              </a:solidFill>
              <a:latin typeface="Open sans"/>
            </a:endParaRPr>
          </a:p>
          <a:p>
            <a:pPr marL="0" lvl="0" indent="0">
              <a:spcBef>
                <a:spcPts val="0"/>
              </a:spcBef>
              <a:buClrTx/>
              <a:buSzTx/>
              <a:buNone/>
            </a:pPr>
            <a:r>
              <a:rPr lang="en-US" dirty="0">
                <a:solidFill>
                  <a:srgbClr val="333333"/>
                </a:solidFill>
                <a:latin typeface="verdana" panose="020B0604030504040204" pitchFamily="34" charset="0"/>
              </a:rPr>
              <a:t>Suppose we presented images of apples, bananas and mangoes to the model, so what it does, based on some patterns and relationships it creates clusters and divides the dataset into those clusters. Now if a new data is fed to the model, it adds it to one of the created clusters.</a:t>
            </a:r>
            <a:endParaRPr lang="en-US" dirty="0">
              <a:solidFill>
                <a:srgbClr val="333333"/>
              </a:solidFill>
              <a:latin typeface="Open sans"/>
            </a:endParaRPr>
          </a:p>
          <a:p>
            <a:endParaRPr lang="en-IN" dirty="0"/>
          </a:p>
        </p:txBody>
      </p:sp>
      <p:sp>
        <p:nvSpPr>
          <p:cNvPr id="3" name="Title 2">
            <a:extLst>
              <a:ext uri="{FF2B5EF4-FFF2-40B4-BE49-F238E27FC236}">
                <a16:creationId xmlns:a16="http://schemas.microsoft.com/office/drawing/2014/main" id="{D3D31DEE-DAA6-4BEB-89C1-1B3202E72F95}"/>
              </a:ext>
            </a:extLst>
          </p:cNvPr>
          <p:cNvSpPr>
            <a:spLocks noGrp="1"/>
          </p:cNvSpPr>
          <p:nvPr>
            <p:ph type="title"/>
          </p:nvPr>
        </p:nvSpPr>
        <p:spPr/>
        <p:txBody>
          <a:bodyPr/>
          <a:lstStyle/>
          <a:p>
            <a:r>
              <a:rPr lang="en-IN" dirty="0"/>
              <a:t>Unsupervised Learning</a:t>
            </a:r>
          </a:p>
        </p:txBody>
      </p:sp>
    </p:spTree>
    <p:extLst>
      <p:ext uri="{BB962C8B-B14F-4D97-AF65-F5344CB8AC3E}">
        <p14:creationId xmlns:p14="http://schemas.microsoft.com/office/powerpoint/2010/main" val="18093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37B710-F753-4314-AF6B-4BE8B81EABD3}"/>
              </a:ext>
            </a:extLst>
          </p:cNvPr>
          <p:cNvSpPr>
            <a:spLocks noGrp="1"/>
          </p:cNvSpPr>
          <p:nvPr>
            <p:ph type="title"/>
          </p:nvPr>
        </p:nvSpPr>
        <p:spPr/>
        <p:txBody>
          <a:bodyPr/>
          <a:lstStyle/>
          <a:p>
            <a:endParaRPr lang="en-IN"/>
          </a:p>
        </p:txBody>
      </p:sp>
      <p:pic>
        <p:nvPicPr>
          <p:cNvPr id="16386" name="Picture 2">
            <a:extLst>
              <a:ext uri="{FF2B5EF4-FFF2-40B4-BE49-F238E27FC236}">
                <a16:creationId xmlns:a16="http://schemas.microsoft.com/office/drawing/2014/main" id="{56C3BE0C-6602-40CA-A374-E6E8E362BB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6768752"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04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514647-5165-4571-BC06-28DEC6B8FB7C}"/>
              </a:ext>
            </a:extLst>
          </p:cNvPr>
          <p:cNvSpPr>
            <a:spLocks noGrp="1"/>
          </p:cNvSpPr>
          <p:nvPr>
            <p:ph type="title"/>
          </p:nvPr>
        </p:nvSpPr>
        <p:spPr/>
        <p:txBody>
          <a:bodyPr/>
          <a:lstStyle/>
          <a:p>
            <a:endParaRPr lang="en-IN"/>
          </a:p>
        </p:txBody>
      </p:sp>
      <p:pic>
        <p:nvPicPr>
          <p:cNvPr id="18434" name="Picture 2">
            <a:extLst>
              <a:ext uri="{FF2B5EF4-FFF2-40B4-BE49-F238E27FC236}">
                <a16:creationId xmlns:a16="http://schemas.microsoft.com/office/drawing/2014/main" id="{8130056F-FAB7-4A11-95E2-795AD02598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6246" y="1500188"/>
            <a:ext cx="6551507"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A656B-9B20-4811-A9B0-3C3D817F4C2A}"/>
              </a:ext>
            </a:extLst>
          </p:cNvPr>
          <p:cNvSpPr>
            <a:spLocks noGrp="1"/>
          </p:cNvSpPr>
          <p:nvPr>
            <p:ph type="title"/>
          </p:nvPr>
        </p:nvSpPr>
        <p:spPr/>
        <p:txBody>
          <a:bodyPr/>
          <a:lstStyle/>
          <a:p>
            <a:r>
              <a:rPr lang="en-IN" dirty="0"/>
              <a:t>Learnings</a:t>
            </a:r>
          </a:p>
        </p:txBody>
      </p:sp>
      <p:pic>
        <p:nvPicPr>
          <p:cNvPr id="12290" name="Picture 2" descr="Image result for supervised and unsupervised learning">
            <a:extLst>
              <a:ext uri="{FF2B5EF4-FFF2-40B4-BE49-F238E27FC236}">
                <a16:creationId xmlns:a16="http://schemas.microsoft.com/office/drawing/2014/main" id="{44791A2A-D33E-4771-B0A2-392B60780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772816"/>
            <a:ext cx="7992888" cy="475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952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A1B20-98AD-4397-9546-B10CAADA2DC4}"/>
              </a:ext>
            </a:extLst>
          </p:cNvPr>
          <p:cNvSpPr>
            <a:spLocks noGrp="1"/>
          </p:cNvSpPr>
          <p:nvPr>
            <p:ph type="title"/>
          </p:nvPr>
        </p:nvSpPr>
        <p:spPr/>
        <p:txBody>
          <a:bodyPr/>
          <a:lstStyle/>
          <a:p>
            <a:r>
              <a:rPr lang="en-IN" dirty="0"/>
              <a:t>Machine Learning</a:t>
            </a:r>
          </a:p>
        </p:txBody>
      </p:sp>
      <p:pic>
        <p:nvPicPr>
          <p:cNvPr id="10242" name="Picture 2" descr="Related image">
            <a:extLst>
              <a:ext uri="{FF2B5EF4-FFF2-40B4-BE49-F238E27FC236}">
                <a16:creationId xmlns:a16="http://schemas.microsoft.com/office/drawing/2014/main" id="{012EE20B-0F19-4391-8E80-231A972847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5476" y="1628800"/>
            <a:ext cx="719304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52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0BB212-25B0-4AFA-B16F-D810A3178CE3}"/>
              </a:ext>
            </a:extLst>
          </p:cNvPr>
          <p:cNvSpPr>
            <a:spLocks noGrp="1"/>
          </p:cNvSpPr>
          <p:nvPr>
            <p:ph type="title"/>
          </p:nvPr>
        </p:nvSpPr>
        <p:spPr/>
        <p:txBody>
          <a:bodyPr/>
          <a:lstStyle/>
          <a:p>
            <a:r>
              <a:rPr lang="en-IN" dirty="0"/>
              <a:t>Supervised and Unsupervised</a:t>
            </a:r>
          </a:p>
        </p:txBody>
      </p:sp>
      <p:pic>
        <p:nvPicPr>
          <p:cNvPr id="10242" name="Picture 2" descr="Image result for supervised and unsupervised learning">
            <a:extLst>
              <a:ext uri="{FF2B5EF4-FFF2-40B4-BE49-F238E27FC236}">
                <a16:creationId xmlns:a16="http://schemas.microsoft.com/office/drawing/2014/main" id="{A62EEBDF-F43D-49AB-A1B9-C200883769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8003232"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051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dirty="0"/>
              <a:t>What is Artificial Intelligence</a:t>
            </a:r>
          </a:p>
          <a:p>
            <a:r>
              <a:rPr lang="en-US" altLang="zh-TW" dirty="0"/>
              <a:t>What are the branches of AI</a:t>
            </a:r>
          </a:p>
          <a:p>
            <a:r>
              <a:rPr lang="en-US" altLang="zh-TW" dirty="0"/>
              <a:t>Machine Learning(ML)</a:t>
            </a:r>
          </a:p>
          <a:p>
            <a:r>
              <a:rPr lang="en-US" altLang="zh-TW" dirty="0"/>
              <a:t>ANN</a:t>
            </a:r>
          </a:p>
          <a:p>
            <a:r>
              <a:rPr lang="en-US" altLang="zh-TW"/>
              <a:t>Deep Learning(DL)</a:t>
            </a:r>
            <a:endParaRPr lang="en-US" altLang="zh-TW" dirty="0"/>
          </a:p>
          <a:p>
            <a:r>
              <a:rPr lang="en-US" altLang="zh-TW" dirty="0"/>
              <a:t>Natural Language Processing (NLP)</a:t>
            </a:r>
          </a:p>
          <a:p>
            <a:r>
              <a:rPr lang="en-US" altLang="zh-TW" dirty="0"/>
              <a:t>Conclusion</a:t>
            </a:r>
          </a:p>
        </p:txBody>
      </p:sp>
      <p:sp>
        <p:nvSpPr>
          <p:cNvPr id="2" name="標題 1"/>
          <p:cNvSpPr>
            <a:spLocks noGrp="1"/>
          </p:cNvSpPr>
          <p:nvPr>
            <p:ph type="title"/>
          </p:nvPr>
        </p:nvSpPr>
        <p:spPr/>
        <p:txBody>
          <a:bodyPr/>
          <a:lstStyle/>
          <a:p>
            <a:r>
              <a:rPr lang="en-US" altLang="zh-TW" dirty="0"/>
              <a:t>Outline &amp; Content</a:t>
            </a:r>
            <a:endParaRPr lang="zh-TW" altLang="en-US" dirty="0"/>
          </a:p>
        </p:txBody>
      </p:sp>
    </p:spTree>
    <p:extLst>
      <p:ext uri="{BB962C8B-B14F-4D97-AF65-F5344CB8AC3E}">
        <p14:creationId xmlns:p14="http://schemas.microsoft.com/office/powerpoint/2010/main" val="344369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A5D6813-D892-48C0-9DFD-4270DA45B97E}"/>
              </a:ext>
            </a:extLst>
          </p:cNvPr>
          <p:cNvGraphicFramePr>
            <a:graphicFrameLocks noGrp="1"/>
          </p:cNvGraphicFramePr>
          <p:nvPr>
            <p:ph idx="1"/>
            <p:extLst>
              <p:ext uri="{D42A27DB-BD31-4B8C-83A1-F6EECF244321}">
                <p14:modId xmlns:p14="http://schemas.microsoft.com/office/powerpoint/2010/main" val="1186545990"/>
              </p:ext>
            </p:extLst>
          </p:nvPr>
        </p:nvGraphicFramePr>
        <p:xfrm>
          <a:off x="457200" y="1451846"/>
          <a:ext cx="8229600" cy="5253750"/>
        </p:xfrm>
        <a:graphic>
          <a:graphicData uri="http://schemas.openxmlformats.org/drawingml/2006/table">
            <a:tbl>
              <a:tblPr/>
              <a:tblGrid>
                <a:gridCol w="4114800">
                  <a:extLst>
                    <a:ext uri="{9D8B030D-6E8A-4147-A177-3AD203B41FA5}">
                      <a16:colId xmlns:a16="http://schemas.microsoft.com/office/drawing/2014/main" val="2773308442"/>
                    </a:ext>
                  </a:extLst>
                </a:gridCol>
                <a:gridCol w="4114800">
                  <a:extLst>
                    <a:ext uri="{9D8B030D-6E8A-4147-A177-3AD203B41FA5}">
                      <a16:colId xmlns:a16="http://schemas.microsoft.com/office/drawing/2014/main" val="3145830017"/>
                    </a:ext>
                  </a:extLst>
                </a:gridCol>
              </a:tblGrid>
              <a:tr h="291875">
                <a:tc>
                  <a:txBody>
                    <a:bodyPr/>
                    <a:lstStyle/>
                    <a:p>
                      <a:pPr algn="l"/>
                      <a:r>
                        <a:rPr lang="en-IN" sz="1300">
                          <a:effectLst/>
                        </a:rPr>
                        <a:t>Model</a:t>
                      </a:r>
                    </a:p>
                  </a:txBody>
                  <a:tcPr marL="64250" marR="64250" marT="32125" marB="32125" anchor="ctr">
                    <a:lnL>
                      <a:noFill/>
                    </a:lnL>
                    <a:lnR>
                      <a:noFill/>
                    </a:lnR>
                    <a:lnT>
                      <a:noFill/>
                    </a:lnT>
                    <a:lnB>
                      <a:noFill/>
                    </a:lnB>
                  </a:tcPr>
                </a:tc>
                <a:tc>
                  <a:txBody>
                    <a:bodyPr/>
                    <a:lstStyle/>
                    <a:p>
                      <a:pPr algn="l"/>
                      <a:r>
                        <a:rPr lang="en-IN" sz="1300">
                          <a:effectLst/>
                        </a:rPr>
                        <a:t>Learning task</a:t>
                      </a:r>
                    </a:p>
                  </a:txBody>
                  <a:tcPr marL="64250" marR="64250" marT="32125" marB="32125" anchor="ctr">
                    <a:lnL>
                      <a:noFill/>
                    </a:lnL>
                    <a:lnR>
                      <a:noFill/>
                    </a:lnR>
                    <a:lnT>
                      <a:noFill/>
                    </a:lnT>
                    <a:lnB>
                      <a:noFill/>
                    </a:lnB>
                  </a:tcPr>
                </a:tc>
                <a:extLst>
                  <a:ext uri="{0D108BD9-81ED-4DB2-BD59-A6C34878D82A}">
                    <a16:rowId xmlns:a16="http://schemas.microsoft.com/office/drawing/2014/main" val="4040127839"/>
                  </a:ext>
                </a:extLst>
              </a:tr>
              <a:tr h="291875">
                <a:tc gridSpan="2">
                  <a:txBody>
                    <a:bodyPr/>
                    <a:lstStyle/>
                    <a:p>
                      <a:r>
                        <a:rPr lang="en-IN" sz="1300" b="1">
                          <a:effectLst/>
                        </a:rPr>
                        <a:t>Supervised Learning Algorithms</a:t>
                      </a:r>
                      <a:endParaRPr lang="en-IN" sz="1300">
                        <a:effectLst/>
                      </a:endParaRPr>
                    </a:p>
                  </a:txBody>
                  <a:tcPr marL="64250" marR="64250" marT="32125" marB="32125" anchor="ctr">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2926829507"/>
                  </a:ext>
                </a:extLst>
              </a:tr>
              <a:tr h="291875">
                <a:tc>
                  <a:txBody>
                    <a:bodyPr/>
                    <a:lstStyle/>
                    <a:p>
                      <a:r>
                        <a:rPr lang="en-IN" sz="1300">
                          <a:effectLst/>
                        </a:rPr>
                        <a:t>Nearest Neighbor</a:t>
                      </a:r>
                    </a:p>
                  </a:txBody>
                  <a:tcPr marL="64250" marR="64250" marT="32125" marB="32125" anchor="ctr">
                    <a:lnL>
                      <a:noFill/>
                    </a:lnL>
                    <a:lnR>
                      <a:noFill/>
                    </a:lnR>
                    <a:lnT>
                      <a:noFill/>
                    </a:lnT>
                    <a:lnB>
                      <a:noFill/>
                    </a:lnB>
                  </a:tcPr>
                </a:tc>
                <a:tc>
                  <a:txBody>
                    <a:bodyPr/>
                    <a:lstStyle/>
                    <a:p>
                      <a:r>
                        <a:rPr lang="en-IN" sz="1300">
                          <a:effectLst/>
                        </a:rPr>
                        <a:t>Classification</a:t>
                      </a:r>
                    </a:p>
                  </a:txBody>
                  <a:tcPr marL="64250" marR="64250" marT="32125" marB="32125" anchor="ctr">
                    <a:lnL>
                      <a:noFill/>
                    </a:lnL>
                    <a:lnR>
                      <a:noFill/>
                    </a:lnR>
                    <a:lnT>
                      <a:noFill/>
                    </a:lnT>
                    <a:lnB>
                      <a:noFill/>
                    </a:lnB>
                  </a:tcPr>
                </a:tc>
                <a:extLst>
                  <a:ext uri="{0D108BD9-81ED-4DB2-BD59-A6C34878D82A}">
                    <a16:rowId xmlns:a16="http://schemas.microsoft.com/office/drawing/2014/main" val="1614268960"/>
                  </a:ext>
                </a:extLst>
              </a:tr>
              <a:tr h="291875">
                <a:tc>
                  <a:txBody>
                    <a:bodyPr/>
                    <a:lstStyle/>
                    <a:p>
                      <a:r>
                        <a:rPr lang="en-IN" sz="1300">
                          <a:effectLst/>
                        </a:rPr>
                        <a:t>Naive Bayes</a:t>
                      </a:r>
                    </a:p>
                  </a:txBody>
                  <a:tcPr marL="64250" marR="64250" marT="32125" marB="32125" anchor="ctr">
                    <a:lnL>
                      <a:noFill/>
                    </a:lnL>
                    <a:lnR>
                      <a:noFill/>
                    </a:lnR>
                    <a:lnT>
                      <a:noFill/>
                    </a:lnT>
                    <a:lnB>
                      <a:noFill/>
                    </a:lnB>
                  </a:tcPr>
                </a:tc>
                <a:tc>
                  <a:txBody>
                    <a:bodyPr/>
                    <a:lstStyle/>
                    <a:p>
                      <a:r>
                        <a:rPr lang="en-IN" sz="1300">
                          <a:effectLst/>
                        </a:rPr>
                        <a:t>Classification</a:t>
                      </a:r>
                    </a:p>
                  </a:txBody>
                  <a:tcPr marL="64250" marR="64250" marT="32125" marB="32125" anchor="ctr">
                    <a:lnL>
                      <a:noFill/>
                    </a:lnL>
                    <a:lnR>
                      <a:noFill/>
                    </a:lnR>
                    <a:lnT>
                      <a:noFill/>
                    </a:lnT>
                    <a:lnB>
                      <a:noFill/>
                    </a:lnB>
                  </a:tcPr>
                </a:tc>
                <a:extLst>
                  <a:ext uri="{0D108BD9-81ED-4DB2-BD59-A6C34878D82A}">
                    <a16:rowId xmlns:a16="http://schemas.microsoft.com/office/drawing/2014/main" val="1252002720"/>
                  </a:ext>
                </a:extLst>
              </a:tr>
              <a:tr h="291875">
                <a:tc>
                  <a:txBody>
                    <a:bodyPr/>
                    <a:lstStyle/>
                    <a:p>
                      <a:r>
                        <a:rPr lang="en-IN" sz="1300">
                          <a:effectLst/>
                        </a:rPr>
                        <a:t>Decision Trees</a:t>
                      </a:r>
                    </a:p>
                  </a:txBody>
                  <a:tcPr marL="64250" marR="64250" marT="32125" marB="32125" anchor="ctr">
                    <a:lnL>
                      <a:noFill/>
                    </a:lnL>
                    <a:lnR>
                      <a:noFill/>
                    </a:lnR>
                    <a:lnT>
                      <a:noFill/>
                    </a:lnT>
                    <a:lnB>
                      <a:noFill/>
                    </a:lnB>
                  </a:tcPr>
                </a:tc>
                <a:tc>
                  <a:txBody>
                    <a:bodyPr/>
                    <a:lstStyle/>
                    <a:p>
                      <a:r>
                        <a:rPr lang="en-IN" sz="1300">
                          <a:effectLst/>
                        </a:rPr>
                        <a:t>Classification</a:t>
                      </a:r>
                    </a:p>
                  </a:txBody>
                  <a:tcPr marL="64250" marR="64250" marT="32125" marB="32125" anchor="ctr">
                    <a:lnL>
                      <a:noFill/>
                    </a:lnL>
                    <a:lnR>
                      <a:noFill/>
                    </a:lnR>
                    <a:lnT>
                      <a:noFill/>
                    </a:lnT>
                    <a:lnB>
                      <a:noFill/>
                    </a:lnB>
                  </a:tcPr>
                </a:tc>
                <a:extLst>
                  <a:ext uri="{0D108BD9-81ED-4DB2-BD59-A6C34878D82A}">
                    <a16:rowId xmlns:a16="http://schemas.microsoft.com/office/drawing/2014/main" val="4283014116"/>
                  </a:ext>
                </a:extLst>
              </a:tr>
              <a:tr h="291875">
                <a:tc>
                  <a:txBody>
                    <a:bodyPr/>
                    <a:lstStyle/>
                    <a:p>
                      <a:r>
                        <a:rPr lang="en-IN" sz="1300">
                          <a:effectLst/>
                        </a:rPr>
                        <a:t>Classification Rule Learners</a:t>
                      </a:r>
                    </a:p>
                  </a:txBody>
                  <a:tcPr marL="64250" marR="64250" marT="32125" marB="32125" anchor="ctr">
                    <a:lnL>
                      <a:noFill/>
                    </a:lnL>
                    <a:lnR>
                      <a:noFill/>
                    </a:lnR>
                    <a:lnT>
                      <a:noFill/>
                    </a:lnT>
                    <a:lnB>
                      <a:noFill/>
                    </a:lnB>
                  </a:tcPr>
                </a:tc>
                <a:tc>
                  <a:txBody>
                    <a:bodyPr/>
                    <a:lstStyle/>
                    <a:p>
                      <a:r>
                        <a:rPr lang="en-IN" sz="1300">
                          <a:effectLst/>
                        </a:rPr>
                        <a:t>Classification</a:t>
                      </a:r>
                    </a:p>
                  </a:txBody>
                  <a:tcPr marL="64250" marR="64250" marT="32125" marB="32125" anchor="ctr">
                    <a:lnL>
                      <a:noFill/>
                    </a:lnL>
                    <a:lnR>
                      <a:noFill/>
                    </a:lnR>
                    <a:lnT>
                      <a:noFill/>
                    </a:lnT>
                    <a:lnB>
                      <a:noFill/>
                    </a:lnB>
                  </a:tcPr>
                </a:tc>
                <a:extLst>
                  <a:ext uri="{0D108BD9-81ED-4DB2-BD59-A6C34878D82A}">
                    <a16:rowId xmlns:a16="http://schemas.microsoft.com/office/drawing/2014/main" val="2034031754"/>
                  </a:ext>
                </a:extLst>
              </a:tr>
              <a:tr h="291875">
                <a:tc>
                  <a:txBody>
                    <a:bodyPr/>
                    <a:lstStyle/>
                    <a:p>
                      <a:r>
                        <a:rPr lang="en-IN" sz="1300">
                          <a:effectLst/>
                        </a:rPr>
                        <a:t>Linear Regression</a:t>
                      </a:r>
                    </a:p>
                  </a:txBody>
                  <a:tcPr marL="64250" marR="64250" marT="32125" marB="32125" anchor="ctr">
                    <a:lnL>
                      <a:noFill/>
                    </a:lnL>
                    <a:lnR>
                      <a:noFill/>
                    </a:lnR>
                    <a:lnT>
                      <a:noFill/>
                    </a:lnT>
                    <a:lnB>
                      <a:noFill/>
                    </a:lnB>
                  </a:tcPr>
                </a:tc>
                <a:tc>
                  <a:txBody>
                    <a:bodyPr/>
                    <a:lstStyle/>
                    <a:p>
                      <a:r>
                        <a:rPr lang="en-IN" sz="1300">
                          <a:effectLst/>
                        </a:rPr>
                        <a:t>Numeric prediction</a:t>
                      </a:r>
                    </a:p>
                  </a:txBody>
                  <a:tcPr marL="64250" marR="64250" marT="32125" marB="32125" anchor="ctr">
                    <a:lnL>
                      <a:noFill/>
                    </a:lnL>
                    <a:lnR>
                      <a:noFill/>
                    </a:lnR>
                    <a:lnT>
                      <a:noFill/>
                    </a:lnT>
                    <a:lnB>
                      <a:noFill/>
                    </a:lnB>
                  </a:tcPr>
                </a:tc>
                <a:extLst>
                  <a:ext uri="{0D108BD9-81ED-4DB2-BD59-A6C34878D82A}">
                    <a16:rowId xmlns:a16="http://schemas.microsoft.com/office/drawing/2014/main" val="345087217"/>
                  </a:ext>
                </a:extLst>
              </a:tr>
              <a:tr h="291875">
                <a:tc>
                  <a:txBody>
                    <a:bodyPr/>
                    <a:lstStyle/>
                    <a:p>
                      <a:r>
                        <a:rPr lang="en-IN" sz="1300">
                          <a:effectLst/>
                        </a:rPr>
                        <a:t>Model Trees</a:t>
                      </a:r>
                    </a:p>
                  </a:txBody>
                  <a:tcPr marL="64250" marR="64250" marT="32125" marB="32125" anchor="ctr">
                    <a:lnL>
                      <a:noFill/>
                    </a:lnL>
                    <a:lnR>
                      <a:noFill/>
                    </a:lnR>
                    <a:lnT>
                      <a:noFill/>
                    </a:lnT>
                    <a:lnB>
                      <a:noFill/>
                    </a:lnB>
                  </a:tcPr>
                </a:tc>
                <a:tc>
                  <a:txBody>
                    <a:bodyPr/>
                    <a:lstStyle/>
                    <a:p>
                      <a:r>
                        <a:rPr lang="en-IN" sz="1300">
                          <a:effectLst/>
                        </a:rPr>
                        <a:t>Numeric prediction</a:t>
                      </a:r>
                    </a:p>
                  </a:txBody>
                  <a:tcPr marL="64250" marR="64250" marT="32125" marB="32125" anchor="ctr">
                    <a:lnL>
                      <a:noFill/>
                    </a:lnL>
                    <a:lnR>
                      <a:noFill/>
                    </a:lnR>
                    <a:lnT>
                      <a:noFill/>
                    </a:lnT>
                    <a:lnB>
                      <a:noFill/>
                    </a:lnB>
                  </a:tcPr>
                </a:tc>
                <a:extLst>
                  <a:ext uri="{0D108BD9-81ED-4DB2-BD59-A6C34878D82A}">
                    <a16:rowId xmlns:a16="http://schemas.microsoft.com/office/drawing/2014/main" val="4061311537"/>
                  </a:ext>
                </a:extLst>
              </a:tr>
              <a:tr h="291875">
                <a:tc>
                  <a:txBody>
                    <a:bodyPr/>
                    <a:lstStyle/>
                    <a:p>
                      <a:r>
                        <a:rPr lang="en-IN" sz="1300">
                          <a:effectLst/>
                        </a:rPr>
                        <a:t>Regression Trees</a:t>
                      </a:r>
                    </a:p>
                  </a:txBody>
                  <a:tcPr marL="64250" marR="64250" marT="32125" marB="32125" anchor="ctr">
                    <a:lnL>
                      <a:noFill/>
                    </a:lnL>
                    <a:lnR>
                      <a:noFill/>
                    </a:lnR>
                    <a:lnT>
                      <a:noFill/>
                    </a:lnT>
                    <a:lnB>
                      <a:noFill/>
                    </a:lnB>
                  </a:tcPr>
                </a:tc>
                <a:tc>
                  <a:txBody>
                    <a:bodyPr/>
                    <a:lstStyle/>
                    <a:p>
                      <a:endParaRPr lang="en-IN" sz="1300">
                        <a:effectLst/>
                      </a:endParaRPr>
                    </a:p>
                  </a:txBody>
                  <a:tcPr marL="64250" marR="64250" marT="32125" marB="32125" anchor="ctr">
                    <a:lnL>
                      <a:noFill/>
                    </a:lnL>
                    <a:lnR>
                      <a:noFill/>
                    </a:lnR>
                    <a:lnT>
                      <a:noFill/>
                    </a:lnT>
                    <a:lnB>
                      <a:noFill/>
                    </a:lnB>
                  </a:tcPr>
                </a:tc>
                <a:extLst>
                  <a:ext uri="{0D108BD9-81ED-4DB2-BD59-A6C34878D82A}">
                    <a16:rowId xmlns:a16="http://schemas.microsoft.com/office/drawing/2014/main" val="3597779271"/>
                  </a:ext>
                </a:extLst>
              </a:tr>
              <a:tr h="291875">
                <a:tc>
                  <a:txBody>
                    <a:bodyPr/>
                    <a:lstStyle/>
                    <a:p>
                      <a:r>
                        <a:rPr lang="en-IN" sz="1300">
                          <a:effectLst/>
                        </a:rPr>
                        <a:t>Neural Networks</a:t>
                      </a:r>
                    </a:p>
                  </a:txBody>
                  <a:tcPr marL="64250" marR="64250" marT="32125" marB="32125" anchor="ctr">
                    <a:lnL>
                      <a:noFill/>
                    </a:lnL>
                    <a:lnR>
                      <a:noFill/>
                    </a:lnR>
                    <a:lnT>
                      <a:noFill/>
                    </a:lnT>
                    <a:lnB>
                      <a:noFill/>
                    </a:lnB>
                  </a:tcPr>
                </a:tc>
                <a:tc>
                  <a:txBody>
                    <a:bodyPr/>
                    <a:lstStyle/>
                    <a:p>
                      <a:r>
                        <a:rPr lang="en-IN" sz="1300">
                          <a:effectLst/>
                        </a:rPr>
                        <a:t>Dual use</a:t>
                      </a:r>
                    </a:p>
                  </a:txBody>
                  <a:tcPr marL="64250" marR="64250" marT="32125" marB="32125" anchor="ctr">
                    <a:lnL>
                      <a:noFill/>
                    </a:lnL>
                    <a:lnR>
                      <a:noFill/>
                    </a:lnR>
                    <a:lnT>
                      <a:noFill/>
                    </a:lnT>
                    <a:lnB>
                      <a:noFill/>
                    </a:lnB>
                  </a:tcPr>
                </a:tc>
                <a:extLst>
                  <a:ext uri="{0D108BD9-81ED-4DB2-BD59-A6C34878D82A}">
                    <a16:rowId xmlns:a16="http://schemas.microsoft.com/office/drawing/2014/main" val="3695539556"/>
                  </a:ext>
                </a:extLst>
              </a:tr>
              <a:tr h="291875">
                <a:tc>
                  <a:txBody>
                    <a:bodyPr/>
                    <a:lstStyle/>
                    <a:p>
                      <a:r>
                        <a:rPr lang="en-IN" sz="1300">
                          <a:effectLst/>
                        </a:rPr>
                        <a:t>Support Vector Machines</a:t>
                      </a:r>
                    </a:p>
                  </a:txBody>
                  <a:tcPr marL="64250" marR="64250" marT="32125" marB="32125" anchor="ctr">
                    <a:lnL>
                      <a:noFill/>
                    </a:lnL>
                    <a:lnR>
                      <a:noFill/>
                    </a:lnR>
                    <a:lnT>
                      <a:noFill/>
                    </a:lnT>
                    <a:lnB>
                      <a:noFill/>
                    </a:lnB>
                  </a:tcPr>
                </a:tc>
                <a:tc>
                  <a:txBody>
                    <a:bodyPr/>
                    <a:lstStyle/>
                    <a:p>
                      <a:r>
                        <a:rPr lang="en-IN" sz="1300">
                          <a:effectLst/>
                        </a:rPr>
                        <a:t>Dual use</a:t>
                      </a:r>
                    </a:p>
                  </a:txBody>
                  <a:tcPr marL="64250" marR="64250" marT="32125" marB="32125" anchor="ctr">
                    <a:lnL>
                      <a:noFill/>
                    </a:lnL>
                    <a:lnR>
                      <a:noFill/>
                    </a:lnR>
                    <a:lnT>
                      <a:noFill/>
                    </a:lnT>
                    <a:lnB>
                      <a:noFill/>
                    </a:lnB>
                  </a:tcPr>
                </a:tc>
                <a:extLst>
                  <a:ext uri="{0D108BD9-81ED-4DB2-BD59-A6C34878D82A}">
                    <a16:rowId xmlns:a16="http://schemas.microsoft.com/office/drawing/2014/main" val="2832362499"/>
                  </a:ext>
                </a:extLst>
              </a:tr>
              <a:tr h="291875">
                <a:tc gridSpan="2">
                  <a:txBody>
                    <a:bodyPr/>
                    <a:lstStyle/>
                    <a:p>
                      <a:r>
                        <a:rPr lang="en-IN" sz="1300" b="1">
                          <a:effectLst/>
                        </a:rPr>
                        <a:t>Unsupervised Learning Algorithms</a:t>
                      </a:r>
                      <a:endParaRPr lang="en-IN" sz="1300">
                        <a:effectLst/>
                      </a:endParaRPr>
                    </a:p>
                  </a:txBody>
                  <a:tcPr marL="64250" marR="64250" marT="32125" marB="32125" anchor="ctr">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2042882471"/>
                  </a:ext>
                </a:extLst>
              </a:tr>
              <a:tr h="291875">
                <a:tc>
                  <a:txBody>
                    <a:bodyPr/>
                    <a:lstStyle/>
                    <a:p>
                      <a:r>
                        <a:rPr lang="en-IN" sz="1300">
                          <a:effectLst/>
                        </a:rPr>
                        <a:t>Association Rules</a:t>
                      </a:r>
                    </a:p>
                  </a:txBody>
                  <a:tcPr marL="64250" marR="64250" marT="32125" marB="32125" anchor="ctr">
                    <a:lnL>
                      <a:noFill/>
                    </a:lnL>
                    <a:lnR>
                      <a:noFill/>
                    </a:lnR>
                    <a:lnT>
                      <a:noFill/>
                    </a:lnT>
                    <a:lnB>
                      <a:noFill/>
                    </a:lnB>
                  </a:tcPr>
                </a:tc>
                <a:tc>
                  <a:txBody>
                    <a:bodyPr/>
                    <a:lstStyle/>
                    <a:p>
                      <a:r>
                        <a:rPr lang="en-IN" sz="1300">
                          <a:effectLst/>
                        </a:rPr>
                        <a:t>Pattern detection</a:t>
                      </a:r>
                    </a:p>
                  </a:txBody>
                  <a:tcPr marL="64250" marR="64250" marT="32125" marB="32125" anchor="ctr">
                    <a:lnL>
                      <a:noFill/>
                    </a:lnL>
                    <a:lnR>
                      <a:noFill/>
                    </a:lnR>
                    <a:lnT>
                      <a:noFill/>
                    </a:lnT>
                    <a:lnB>
                      <a:noFill/>
                    </a:lnB>
                  </a:tcPr>
                </a:tc>
                <a:extLst>
                  <a:ext uri="{0D108BD9-81ED-4DB2-BD59-A6C34878D82A}">
                    <a16:rowId xmlns:a16="http://schemas.microsoft.com/office/drawing/2014/main" val="2595522108"/>
                  </a:ext>
                </a:extLst>
              </a:tr>
              <a:tr h="291875">
                <a:tc>
                  <a:txBody>
                    <a:bodyPr/>
                    <a:lstStyle/>
                    <a:p>
                      <a:r>
                        <a:rPr lang="en-IN" sz="1300">
                          <a:effectLst/>
                        </a:rPr>
                        <a:t>k-means clustering</a:t>
                      </a:r>
                    </a:p>
                  </a:txBody>
                  <a:tcPr marL="64250" marR="64250" marT="32125" marB="32125" anchor="ctr">
                    <a:lnL>
                      <a:noFill/>
                    </a:lnL>
                    <a:lnR>
                      <a:noFill/>
                    </a:lnR>
                    <a:lnT>
                      <a:noFill/>
                    </a:lnT>
                    <a:lnB>
                      <a:noFill/>
                    </a:lnB>
                  </a:tcPr>
                </a:tc>
                <a:tc>
                  <a:txBody>
                    <a:bodyPr/>
                    <a:lstStyle/>
                    <a:p>
                      <a:r>
                        <a:rPr lang="en-IN" sz="1300">
                          <a:effectLst/>
                        </a:rPr>
                        <a:t>Clustering</a:t>
                      </a:r>
                    </a:p>
                  </a:txBody>
                  <a:tcPr marL="64250" marR="64250" marT="32125" marB="32125" anchor="ctr">
                    <a:lnL>
                      <a:noFill/>
                    </a:lnL>
                    <a:lnR>
                      <a:noFill/>
                    </a:lnR>
                    <a:lnT>
                      <a:noFill/>
                    </a:lnT>
                    <a:lnB>
                      <a:noFill/>
                    </a:lnB>
                  </a:tcPr>
                </a:tc>
                <a:extLst>
                  <a:ext uri="{0D108BD9-81ED-4DB2-BD59-A6C34878D82A}">
                    <a16:rowId xmlns:a16="http://schemas.microsoft.com/office/drawing/2014/main" val="1946709250"/>
                  </a:ext>
                </a:extLst>
              </a:tr>
              <a:tr h="291875">
                <a:tc gridSpan="2">
                  <a:txBody>
                    <a:bodyPr/>
                    <a:lstStyle/>
                    <a:p>
                      <a:r>
                        <a:rPr lang="en-IN" sz="1300" b="1">
                          <a:effectLst/>
                        </a:rPr>
                        <a:t>Meta-Learning Algorithms</a:t>
                      </a:r>
                      <a:endParaRPr lang="en-IN" sz="1300">
                        <a:effectLst/>
                      </a:endParaRPr>
                    </a:p>
                  </a:txBody>
                  <a:tcPr marL="64250" marR="64250" marT="32125" marB="32125" anchor="ctr">
                    <a:lnL>
                      <a:noFill/>
                    </a:lnL>
                    <a:lnR>
                      <a:noFill/>
                    </a:lnR>
                    <a:lnT>
                      <a:noFill/>
                    </a:lnT>
                    <a:lnB>
                      <a:noFill/>
                    </a:lnB>
                  </a:tcPr>
                </a:tc>
                <a:tc hMerge="1">
                  <a:txBody>
                    <a:bodyPr/>
                    <a:lstStyle/>
                    <a:p>
                      <a:endParaRPr lang="en-IN"/>
                    </a:p>
                  </a:txBody>
                  <a:tcPr/>
                </a:tc>
                <a:extLst>
                  <a:ext uri="{0D108BD9-81ED-4DB2-BD59-A6C34878D82A}">
                    <a16:rowId xmlns:a16="http://schemas.microsoft.com/office/drawing/2014/main" val="1948442698"/>
                  </a:ext>
                </a:extLst>
              </a:tr>
              <a:tr h="291875">
                <a:tc>
                  <a:txBody>
                    <a:bodyPr/>
                    <a:lstStyle/>
                    <a:p>
                      <a:r>
                        <a:rPr lang="en-IN" sz="1300">
                          <a:effectLst/>
                        </a:rPr>
                        <a:t>Bagging</a:t>
                      </a:r>
                    </a:p>
                  </a:txBody>
                  <a:tcPr marL="64250" marR="64250" marT="32125" marB="32125" anchor="ctr">
                    <a:lnL>
                      <a:noFill/>
                    </a:lnL>
                    <a:lnR>
                      <a:noFill/>
                    </a:lnR>
                    <a:lnT>
                      <a:noFill/>
                    </a:lnT>
                    <a:lnB>
                      <a:noFill/>
                    </a:lnB>
                  </a:tcPr>
                </a:tc>
                <a:tc>
                  <a:txBody>
                    <a:bodyPr/>
                    <a:lstStyle/>
                    <a:p>
                      <a:r>
                        <a:rPr lang="en-IN" sz="1300">
                          <a:effectLst/>
                        </a:rPr>
                        <a:t>Dual use</a:t>
                      </a:r>
                    </a:p>
                  </a:txBody>
                  <a:tcPr marL="64250" marR="64250" marT="32125" marB="32125" anchor="ctr">
                    <a:lnL>
                      <a:noFill/>
                    </a:lnL>
                    <a:lnR>
                      <a:noFill/>
                    </a:lnR>
                    <a:lnT>
                      <a:noFill/>
                    </a:lnT>
                    <a:lnB>
                      <a:noFill/>
                    </a:lnB>
                  </a:tcPr>
                </a:tc>
                <a:extLst>
                  <a:ext uri="{0D108BD9-81ED-4DB2-BD59-A6C34878D82A}">
                    <a16:rowId xmlns:a16="http://schemas.microsoft.com/office/drawing/2014/main" val="386781632"/>
                  </a:ext>
                </a:extLst>
              </a:tr>
              <a:tr h="291875">
                <a:tc>
                  <a:txBody>
                    <a:bodyPr/>
                    <a:lstStyle/>
                    <a:p>
                      <a:r>
                        <a:rPr lang="en-IN" sz="1300">
                          <a:effectLst/>
                        </a:rPr>
                        <a:t>Boosting</a:t>
                      </a:r>
                    </a:p>
                  </a:txBody>
                  <a:tcPr marL="64250" marR="64250" marT="32125" marB="32125" anchor="ctr">
                    <a:lnL>
                      <a:noFill/>
                    </a:lnL>
                    <a:lnR>
                      <a:noFill/>
                    </a:lnR>
                    <a:lnT>
                      <a:noFill/>
                    </a:lnT>
                    <a:lnB>
                      <a:noFill/>
                    </a:lnB>
                  </a:tcPr>
                </a:tc>
                <a:tc>
                  <a:txBody>
                    <a:bodyPr/>
                    <a:lstStyle/>
                    <a:p>
                      <a:r>
                        <a:rPr lang="en-IN" sz="1300">
                          <a:effectLst/>
                        </a:rPr>
                        <a:t>Dual use</a:t>
                      </a:r>
                    </a:p>
                  </a:txBody>
                  <a:tcPr marL="64250" marR="64250" marT="32125" marB="32125" anchor="ctr">
                    <a:lnL>
                      <a:noFill/>
                    </a:lnL>
                    <a:lnR>
                      <a:noFill/>
                    </a:lnR>
                    <a:lnT>
                      <a:noFill/>
                    </a:lnT>
                    <a:lnB>
                      <a:noFill/>
                    </a:lnB>
                  </a:tcPr>
                </a:tc>
                <a:extLst>
                  <a:ext uri="{0D108BD9-81ED-4DB2-BD59-A6C34878D82A}">
                    <a16:rowId xmlns:a16="http://schemas.microsoft.com/office/drawing/2014/main" val="2427564406"/>
                  </a:ext>
                </a:extLst>
              </a:tr>
              <a:tr h="291875">
                <a:tc>
                  <a:txBody>
                    <a:bodyPr/>
                    <a:lstStyle/>
                    <a:p>
                      <a:r>
                        <a:rPr lang="en-IN" sz="1300">
                          <a:effectLst/>
                        </a:rPr>
                        <a:t>Random Forests</a:t>
                      </a:r>
                    </a:p>
                  </a:txBody>
                  <a:tcPr marL="64250" marR="64250" marT="32125" marB="32125" anchor="ctr">
                    <a:lnL>
                      <a:noFill/>
                    </a:lnL>
                    <a:lnR>
                      <a:noFill/>
                    </a:lnR>
                    <a:lnT>
                      <a:noFill/>
                    </a:lnT>
                    <a:lnB>
                      <a:noFill/>
                    </a:lnB>
                  </a:tcPr>
                </a:tc>
                <a:tc>
                  <a:txBody>
                    <a:bodyPr/>
                    <a:lstStyle/>
                    <a:p>
                      <a:r>
                        <a:rPr lang="en-IN" sz="1300" dirty="0">
                          <a:effectLst/>
                        </a:rPr>
                        <a:t>Dual use</a:t>
                      </a:r>
                    </a:p>
                  </a:txBody>
                  <a:tcPr marL="64250" marR="64250" marT="32125" marB="32125" anchor="ctr">
                    <a:lnL>
                      <a:noFill/>
                    </a:lnL>
                    <a:lnR>
                      <a:noFill/>
                    </a:lnR>
                    <a:lnT>
                      <a:noFill/>
                    </a:lnT>
                    <a:lnB>
                      <a:noFill/>
                    </a:lnB>
                  </a:tcPr>
                </a:tc>
                <a:extLst>
                  <a:ext uri="{0D108BD9-81ED-4DB2-BD59-A6C34878D82A}">
                    <a16:rowId xmlns:a16="http://schemas.microsoft.com/office/drawing/2014/main" val="268555099"/>
                  </a:ext>
                </a:extLst>
              </a:tr>
            </a:tbl>
          </a:graphicData>
        </a:graphic>
      </p:graphicFrame>
      <p:sp>
        <p:nvSpPr>
          <p:cNvPr id="3" name="Title 2">
            <a:extLst>
              <a:ext uri="{FF2B5EF4-FFF2-40B4-BE49-F238E27FC236}">
                <a16:creationId xmlns:a16="http://schemas.microsoft.com/office/drawing/2014/main" id="{704CF0AF-3274-4760-A5EF-7C2B8E1E6741}"/>
              </a:ext>
            </a:extLst>
          </p:cNvPr>
          <p:cNvSpPr>
            <a:spLocks noGrp="1"/>
          </p:cNvSpPr>
          <p:nvPr>
            <p:ph type="title"/>
          </p:nvPr>
        </p:nvSpPr>
        <p:spPr/>
        <p:txBody>
          <a:bodyPr/>
          <a:lstStyle/>
          <a:p>
            <a:r>
              <a:rPr lang="en-IN" dirty="0"/>
              <a:t>Machine Learning Algorithms</a:t>
            </a:r>
          </a:p>
        </p:txBody>
      </p:sp>
    </p:spTree>
    <p:extLst>
      <p:ext uri="{BB962C8B-B14F-4D97-AF65-F5344CB8AC3E}">
        <p14:creationId xmlns:p14="http://schemas.microsoft.com/office/powerpoint/2010/main" val="70689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9D24D7AC-E6F1-4A03-BB0F-08BADBFA34EC}"/>
              </a:ext>
            </a:extLst>
          </p:cNvPr>
          <p:cNvSpPr>
            <a:spLocks noGrp="1"/>
          </p:cNvSpPr>
          <p:nvPr>
            <p:ph type="title"/>
          </p:nvPr>
        </p:nvSpPr>
        <p:spPr/>
        <p:txBody>
          <a:bodyPr/>
          <a:lstStyle/>
          <a:p>
            <a:pPr eaLnBrk="1" hangingPunct="1"/>
            <a:endParaRPr lang="en-US" altLang="en-US"/>
          </a:p>
        </p:txBody>
      </p:sp>
      <p:sp>
        <p:nvSpPr>
          <p:cNvPr id="49155" name="Content Placeholder 2">
            <a:extLst>
              <a:ext uri="{FF2B5EF4-FFF2-40B4-BE49-F238E27FC236}">
                <a16:creationId xmlns:a16="http://schemas.microsoft.com/office/drawing/2014/main" id="{5177ACC7-CF32-473D-A332-DD3EDCFBAA71}"/>
              </a:ext>
            </a:extLst>
          </p:cNvPr>
          <p:cNvSpPr>
            <a:spLocks noGrp="1"/>
          </p:cNvSpPr>
          <p:nvPr>
            <p:ph idx="1"/>
          </p:nvPr>
        </p:nvSpPr>
        <p:spPr/>
        <p:txBody>
          <a:bodyPr/>
          <a:lstStyle/>
          <a:p>
            <a:pPr eaLnBrk="1" hangingPunct="1"/>
            <a:endParaRPr lang="en-US" altLang="en-US"/>
          </a:p>
        </p:txBody>
      </p:sp>
      <p:pic>
        <p:nvPicPr>
          <p:cNvPr id="49156" name="Picture 2" descr="C:\Users\hays\Desktop\143 Computer Vision\slides\07\machine_learning_spectrum.png">
            <a:extLst>
              <a:ext uri="{FF2B5EF4-FFF2-40B4-BE49-F238E27FC236}">
                <a16:creationId xmlns:a16="http://schemas.microsoft.com/office/drawing/2014/main" id="{88F02364-DDA5-4AA2-84E8-0A740B606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48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ame 1">
            <a:extLst>
              <a:ext uri="{FF2B5EF4-FFF2-40B4-BE49-F238E27FC236}">
                <a16:creationId xmlns:a16="http://schemas.microsoft.com/office/drawing/2014/main" id="{AAA0F93F-5611-4323-9DDC-063D4C12773D}"/>
              </a:ext>
            </a:extLst>
          </p:cNvPr>
          <p:cNvSpPr/>
          <p:nvPr/>
        </p:nvSpPr>
        <p:spPr>
          <a:xfrm>
            <a:off x="5257800" y="2667000"/>
            <a:ext cx="3048000" cy="1295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0805032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26F306-1892-4C9E-8DB5-F75273683FB2}"/>
              </a:ext>
            </a:extLst>
          </p:cNvPr>
          <p:cNvSpPr>
            <a:spLocks noGrp="1"/>
          </p:cNvSpPr>
          <p:nvPr>
            <p:ph idx="1"/>
          </p:nvPr>
        </p:nvSpPr>
        <p:spPr/>
        <p:txBody>
          <a:bodyPr>
            <a:normAutofit fontScale="47500" lnSpcReduction="20000"/>
          </a:bodyPr>
          <a:lstStyle/>
          <a:p>
            <a:r>
              <a:rPr lang="en-US" b="1" dirty="0"/>
              <a:t>What are the steps used in Machine Learning?</a:t>
            </a:r>
          </a:p>
          <a:p>
            <a:r>
              <a:rPr lang="en-US" dirty="0"/>
              <a:t>There are 5 basic steps used to perform a machine learning task:</a:t>
            </a:r>
          </a:p>
          <a:p>
            <a:r>
              <a:rPr lang="en-US" b="1" dirty="0"/>
              <a:t>Collecting data</a:t>
            </a:r>
            <a:r>
              <a:rPr lang="en-US" dirty="0"/>
              <a:t>: Be it the raw data from excel, access, text files etc., this step (gathering past data) forms the foundation of the future learning. The better the variety, density and volume of relevant data, better the learning prospects for the machine becomes.</a:t>
            </a:r>
          </a:p>
          <a:p>
            <a:r>
              <a:rPr lang="en-US" b="1" dirty="0"/>
              <a:t>Preparing the data</a:t>
            </a:r>
            <a:r>
              <a:rPr lang="en-US" dirty="0"/>
              <a:t>: Any analytical process thrives on the quality of the data used. One needs to spend time determining the quality of data and then taking steps for fixing issues such as missing data and treatment of outliers. </a:t>
            </a:r>
            <a:r>
              <a:rPr lang="en-US" u="sng" dirty="0">
                <a:hlinkClick r:id="rId2"/>
              </a:rPr>
              <a:t>Exploratory analysis</a:t>
            </a:r>
            <a:r>
              <a:rPr lang="en-US" dirty="0"/>
              <a:t> is perhaps one method to study the nuances of the data in details thereby burgeoning the nutritional content of the data.</a:t>
            </a:r>
          </a:p>
          <a:p>
            <a:r>
              <a:rPr lang="en-US" b="1" dirty="0"/>
              <a:t>Training a model</a:t>
            </a:r>
            <a:r>
              <a:rPr lang="en-US" dirty="0"/>
              <a:t>: This step involves choosing the appropriate algorithm and representation of data in the form of the model. The cleaned data is split into two parts – train and test (proportion depending on the prerequisites); the first part (training data) is used for developing the model. The second part (test data), is used as a reference.</a:t>
            </a:r>
          </a:p>
          <a:p>
            <a:r>
              <a:rPr lang="en-US" b="1" dirty="0"/>
              <a:t>Evaluating the model</a:t>
            </a:r>
            <a:r>
              <a:rPr lang="en-US" dirty="0"/>
              <a:t>: To test the accuracy, the second part of the data (holdout / test data) is used. This step determines the precision in the choice of the algorithm based on the outcome. A better test to check accuracy of model is to see its performance on data which was not used at all during model build.</a:t>
            </a:r>
          </a:p>
          <a:p>
            <a:r>
              <a:rPr lang="en-US" b="1" dirty="0"/>
              <a:t>Improving the performance</a:t>
            </a:r>
            <a:r>
              <a:rPr lang="en-US" dirty="0"/>
              <a:t>: This step might involve choosing a different model altogether or introducing more variables to augment the efficiency. That’s why significant amount of time needs to be spent </a:t>
            </a:r>
            <a:r>
              <a:rPr lang="en-US" b="1" dirty="0"/>
              <a:t>in data collection and preparation.</a:t>
            </a:r>
            <a:endParaRPr lang="en-US" dirty="0"/>
          </a:p>
          <a:p>
            <a:r>
              <a:rPr lang="en-US" dirty="0"/>
              <a:t>Be it any model, these 5 steps can be used to structure the technique and when we discuss the algorithms, you shall then find how these five steps appear in every model!</a:t>
            </a:r>
          </a:p>
          <a:p>
            <a:endParaRPr lang="en-IN" dirty="0"/>
          </a:p>
        </p:txBody>
      </p:sp>
      <p:sp>
        <p:nvSpPr>
          <p:cNvPr id="3" name="Title 2">
            <a:extLst>
              <a:ext uri="{FF2B5EF4-FFF2-40B4-BE49-F238E27FC236}">
                <a16:creationId xmlns:a16="http://schemas.microsoft.com/office/drawing/2014/main" id="{4913B24A-956A-4594-BD98-33771352B8CE}"/>
              </a:ext>
            </a:extLst>
          </p:cNvPr>
          <p:cNvSpPr>
            <a:spLocks noGrp="1"/>
          </p:cNvSpPr>
          <p:nvPr>
            <p:ph type="title"/>
          </p:nvPr>
        </p:nvSpPr>
        <p:spPr/>
        <p:txBody>
          <a:bodyPr/>
          <a:lstStyle/>
          <a:p>
            <a:r>
              <a:rPr lang="en-IN" dirty="0"/>
              <a:t>Machine Learning</a:t>
            </a:r>
          </a:p>
        </p:txBody>
      </p:sp>
    </p:spTree>
    <p:extLst>
      <p:ext uri="{BB962C8B-B14F-4D97-AF65-F5344CB8AC3E}">
        <p14:creationId xmlns:p14="http://schemas.microsoft.com/office/powerpoint/2010/main" val="3003387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7F8653-F1C1-4980-9F96-035F3A582F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528" y="1628800"/>
            <a:ext cx="8496944" cy="5076800"/>
          </a:xfrm>
        </p:spPr>
      </p:pic>
      <p:sp>
        <p:nvSpPr>
          <p:cNvPr id="3" name="Title 2">
            <a:extLst>
              <a:ext uri="{FF2B5EF4-FFF2-40B4-BE49-F238E27FC236}">
                <a16:creationId xmlns:a16="http://schemas.microsoft.com/office/drawing/2014/main" id="{7EFF7065-1A4B-4144-A0BF-DCE8020B61AB}"/>
              </a:ext>
            </a:extLst>
          </p:cNvPr>
          <p:cNvSpPr>
            <a:spLocks noGrp="1"/>
          </p:cNvSpPr>
          <p:nvPr>
            <p:ph type="title"/>
          </p:nvPr>
        </p:nvSpPr>
        <p:spPr/>
        <p:txBody>
          <a:bodyPr/>
          <a:lstStyle/>
          <a:p>
            <a:r>
              <a:rPr lang="en-IN" dirty="0"/>
              <a:t>Machine Learning -Algorithms</a:t>
            </a:r>
          </a:p>
        </p:txBody>
      </p:sp>
    </p:spTree>
    <p:extLst>
      <p:ext uri="{BB962C8B-B14F-4D97-AF65-F5344CB8AC3E}">
        <p14:creationId xmlns:p14="http://schemas.microsoft.com/office/powerpoint/2010/main" val="2672551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53103-319E-4589-9474-473706E0E18A}"/>
              </a:ext>
            </a:extLst>
          </p:cNvPr>
          <p:cNvSpPr>
            <a:spLocks noGrp="1"/>
          </p:cNvSpPr>
          <p:nvPr>
            <p:ph type="title"/>
          </p:nvPr>
        </p:nvSpPr>
        <p:spPr/>
        <p:txBody>
          <a:bodyPr/>
          <a:lstStyle/>
          <a:p>
            <a:r>
              <a:rPr lang="en-IN" dirty="0"/>
              <a:t>Machine Learning Types</a:t>
            </a:r>
          </a:p>
        </p:txBody>
      </p:sp>
      <p:pic>
        <p:nvPicPr>
          <p:cNvPr id="14338" name="Picture 2">
            <a:extLst>
              <a:ext uri="{FF2B5EF4-FFF2-40B4-BE49-F238E27FC236}">
                <a16:creationId xmlns:a16="http://schemas.microsoft.com/office/drawing/2014/main" id="{C536B8D2-1EBD-459B-94B6-B2E6C2BBD6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8800"/>
            <a:ext cx="8229600" cy="489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8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25E960-6909-4855-860B-6E23FED71E16}"/>
              </a:ext>
            </a:extLst>
          </p:cNvPr>
          <p:cNvSpPr>
            <a:spLocks noGrp="1"/>
          </p:cNvSpPr>
          <p:nvPr>
            <p:ph type="title"/>
          </p:nvPr>
        </p:nvSpPr>
        <p:spPr/>
        <p:txBody>
          <a:bodyPr/>
          <a:lstStyle/>
          <a:p>
            <a:r>
              <a:rPr lang="en-IN" dirty="0"/>
              <a:t>ML</a:t>
            </a:r>
          </a:p>
        </p:txBody>
      </p:sp>
      <p:pic>
        <p:nvPicPr>
          <p:cNvPr id="17410" name="Picture 2" descr="Image result for unsupervised learning">
            <a:extLst>
              <a:ext uri="{FF2B5EF4-FFF2-40B4-BE49-F238E27FC236}">
                <a16:creationId xmlns:a16="http://schemas.microsoft.com/office/drawing/2014/main" id="{261D1182-F9F3-43A0-96DF-D4EFB44144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576" y="1772816"/>
            <a:ext cx="7848872"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3416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738D3C-2BC4-4D6F-AAF5-EC7EFA25D6F5}"/>
              </a:ext>
            </a:extLst>
          </p:cNvPr>
          <p:cNvSpPr>
            <a:spLocks noGrp="1"/>
          </p:cNvSpPr>
          <p:nvPr>
            <p:ph idx="1"/>
          </p:nvPr>
        </p:nvSpPr>
        <p:spPr/>
        <p:txBody>
          <a:bodyPr>
            <a:normAutofit fontScale="47500" lnSpcReduction="20000"/>
          </a:bodyPr>
          <a:lstStyle/>
          <a:p>
            <a:pPr marL="0" indent="0">
              <a:buNone/>
            </a:pPr>
            <a:r>
              <a:rPr lang="en-US" b="1" dirty="0"/>
              <a:t>Linear Regression:</a:t>
            </a:r>
            <a:r>
              <a:rPr lang="en-US" dirty="0"/>
              <a:t> Linear regression is used in which value of dependent variable is predicted through independent variables. A relationship is formed by mapping the dependent and independent variable on a line and that line is called regression line which is represented by Y= a*X + b.</a:t>
            </a:r>
            <a:br>
              <a:rPr lang="en-US" dirty="0"/>
            </a:br>
            <a:r>
              <a:rPr lang="en-US" b="1" dirty="0"/>
              <a:t>Logistic Regression:</a:t>
            </a:r>
            <a:r>
              <a:rPr lang="en-US" dirty="0"/>
              <a:t> In logistic regression we have lot of data whose classification is done by building an equation. This method is used to find the discrete dependent variable from the set of independent variables. Its goal is to find the best fit set of parameters. In this classifier, each feature is multiplied by a weight and then all are added. Then the result is passed to sigmoid function which produces the binary output. </a:t>
            </a:r>
          </a:p>
          <a:p>
            <a:pPr marL="0" indent="0">
              <a:buNone/>
            </a:pPr>
            <a:r>
              <a:rPr lang="en-US" b="1" dirty="0"/>
              <a:t>Decision Tree:</a:t>
            </a:r>
            <a:r>
              <a:rPr lang="en-US" dirty="0"/>
              <a:t> It belongs to supervised learning algorithm. Decision tree can be used to classification and regression both having a tree like structure. In a decision tree building algorithm first the best attribute of dataset is placed at the root, then training dataset is split into subsets. Splitting of data depends on the features of datasets. This process is done until the whole data is classified and we find leaf node at each branch. Information gain can be calculated to find which feature is giving us the highest information gain. Decision trees are built for making a training model which can be used to predict class or the value of target variable.</a:t>
            </a:r>
          </a:p>
          <a:p>
            <a:pPr marL="0" indent="0">
              <a:buNone/>
            </a:pPr>
            <a:r>
              <a:rPr lang="en-US" b="1" dirty="0"/>
              <a:t>Support vector machine:</a:t>
            </a:r>
            <a:r>
              <a:rPr lang="en-US" dirty="0"/>
              <a:t> Support vector machine is a binary classifier. Raw data is drawn on the n- dimensional plane. In this a separating hyperplane is drawn to differentiate the datasets. The line drawn from </a:t>
            </a:r>
            <a:r>
              <a:rPr lang="en-US" dirty="0" err="1"/>
              <a:t>centre</a:t>
            </a:r>
            <a:r>
              <a:rPr lang="en-US" dirty="0"/>
              <a:t> of the line separating the two closest data-points of different categories is taken as an optimal hyperplane. This </a:t>
            </a:r>
            <a:r>
              <a:rPr lang="en-US" dirty="0" err="1"/>
              <a:t>optimised</a:t>
            </a:r>
            <a:r>
              <a:rPr lang="en-US" dirty="0"/>
              <a:t> separating hyperplane maximizes the margin of training data. Through this hyperplane, new data can be </a:t>
            </a:r>
            <a:r>
              <a:rPr lang="en-US" dirty="0" err="1"/>
              <a:t>categorised</a:t>
            </a:r>
            <a:r>
              <a:rPr lang="en-US" dirty="0"/>
              <a:t>.</a:t>
            </a:r>
          </a:p>
          <a:p>
            <a:endParaRPr lang="en-IN" dirty="0"/>
          </a:p>
        </p:txBody>
      </p:sp>
      <p:sp>
        <p:nvSpPr>
          <p:cNvPr id="3" name="Title 2">
            <a:extLst>
              <a:ext uri="{FF2B5EF4-FFF2-40B4-BE49-F238E27FC236}">
                <a16:creationId xmlns:a16="http://schemas.microsoft.com/office/drawing/2014/main" id="{D95863C3-12F9-4CAE-B976-0A6BC4C0FBAE}"/>
              </a:ext>
            </a:extLst>
          </p:cNvPr>
          <p:cNvSpPr>
            <a:spLocks noGrp="1"/>
          </p:cNvSpPr>
          <p:nvPr>
            <p:ph type="title"/>
          </p:nvPr>
        </p:nvSpPr>
        <p:spPr/>
        <p:txBody>
          <a:bodyPr/>
          <a:lstStyle/>
          <a:p>
            <a:r>
              <a:rPr lang="en-IN" dirty="0"/>
              <a:t>Machine Learning - Algorithms</a:t>
            </a:r>
          </a:p>
        </p:txBody>
      </p:sp>
    </p:spTree>
    <p:extLst>
      <p:ext uri="{BB962C8B-B14F-4D97-AF65-F5344CB8AC3E}">
        <p14:creationId xmlns:p14="http://schemas.microsoft.com/office/powerpoint/2010/main" val="1613620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7FF202-82D2-4C46-AB0F-4D3B723DB372}"/>
              </a:ext>
            </a:extLst>
          </p:cNvPr>
          <p:cNvSpPr>
            <a:spLocks noGrp="1"/>
          </p:cNvSpPr>
          <p:nvPr>
            <p:ph idx="1"/>
          </p:nvPr>
        </p:nvSpPr>
        <p:spPr/>
        <p:txBody>
          <a:bodyPr>
            <a:normAutofit fontScale="47500" lnSpcReduction="20000"/>
          </a:bodyPr>
          <a:lstStyle/>
          <a:p>
            <a:pPr marL="0" indent="0">
              <a:buNone/>
            </a:pPr>
            <a:r>
              <a:rPr lang="en-US" b="1" dirty="0"/>
              <a:t>Naive-Bayes:</a:t>
            </a:r>
            <a:r>
              <a:rPr lang="en-US" dirty="0"/>
              <a:t> It is a technique for constructing classifiers which is based on Bayes theorem used even for highly sophisticated classification methods. It learns the probability of an object with certain features belonging to a particular group or class. In short, it is a probabilistic classifier. In this method occurrence of each feature is independent of occurrence another feature. It only needs small amount of training data for classification, and all terms can be precomputed thus classifying becomes easy, quick and efficient.</a:t>
            </a:r>
          </a:p>
          <a:p>
            <a:pPr marL="0" indent="0">
              <a:buNone/>
            </a:pPr>
            <a:r>
              <a:rPr lang="en-US" b="1" dirty="0"/>
              <a:t>KNN:</a:t>
            </a:r>
            <a:r>
              <a:rPr lang="en-US" dirty="0"/>
              <a:t> This method is used for both classification and regression. It is among the simplest method of machine learning algorithms. It stores the cases and for new data it checks the majority of the k </a:t>
            </a:r>
            <a:r>
              <a:rPr lang="en-US" dirty="0" err="1"/>
              <a:t>neighbours</a:t>
            </a:r>
            <a:r>
              <a:rPr lang="en-US" dirty="0"/>
              <a:t> with which it resembles the most. KNN makes predictions using the training dataset directly.</a:t>
            </a:r>
          </a:p>
          <a:p>
            <a:pPr marL="0" indent="0">
              <a:buNone/>
            </a:pPr>
            <a:r>
              <a:rPr lang="en-US" b="1" dirty="0"/>
              <a:t>K-means Clustering:</a:t>
            </a:r>
            <a:r>
              <a:rPr lang="en-US" dirty="0"/>
              <a:t> It is an unsupervised learning algorithm used to overcome the limitation of clustering. To group the datasets into clusters initial partition is done using Euclidean distance. Assume if we have k clusters, for each cluster a </a:t>
            </a:r>
            <a:r>
              <a:rPr lang="en-US" dirty="0" err="1"/>
              <a:t>centre</a:t>
            </a:r>
            <a:r>
              <a:rPr lang="en-US" dirty="0"/>
              <a:t> is defined. These </a:t>
            </a:r>
            <a:r>
              <a:rPr lang="en-US" dirty="0" err="1"/>
              <a:t>centres</a:t>
            </a:r>
            <a:r>
              <a:rPr lang="en-US" dirty="0"/>
              <a:t> should be far from each other, and then each point is examined thus added to the belonging nearest cluster in terms of Euclidean distance to nearest mean, until no point remains pending. A mean vector is re-calculated for each new entry. The iterative relocation is done until proper clustering is done. Thus for minimizing the objective squared error function process is repeated by generating a loop..</a:t>
            </a:r>
          </a:p>
          <a:p>
            <a:pPr marL="0" indent="0">
              <a:buNone/>
            </a:pPr>
            <a:r>
              <a:rPr lang="en-US" b="1" dirty="0"/>
              <a:t>Random Forest:</a:t>
            </a:r>
            <a:r>
              <a:rPr lang="en-US" dirty="0"/>
              <a:t> It is a supervised classification algorithm. Multiple number of decision trees taken together forms a random forest algorithm </a:t>
            </a:r>
            <a:r>
              <a:rPr lang="en-US" dirty="0" err="1"/>
              <a:t>i.e</a:t>
            </a:r>
            <a:r>
              <a:rPr lang="en-US" dirty="0"/>
              <a:t> the collection of many classification tree. It can be used for classification as well as regression. Each decision tree includes some rule based system. For the given training dataset with targets and features, the decision tree algorithm will have set of rules. In random forest unlike decision trees there is no need to calculate information gain to find root node. It use the rules of each randomly created decision tree to predict the outcome and stores the predicted outcome. Further it calculates the vote for each predicted target. Thus high voted prediction is considered as the final prediction from the random forest algorithm.</a:t>
            </a:r>
          </a:p>
          <a:p>
            <a:endParaRPr lang="en-IN" dirty="0"/>
          </a:p>
        </p:txBody>
      </p:sp>
      <p:sp>
        <p:nvSpPr>
          <p:cNvPr id="3" name="Title 2">
            <a:extLst>
              <a:ext uri="{FF2B5EF4-FFF2-40B4-BE49-F238E27FC236}">
                <a16:creationId xmlns:a16="http://schemas.microsoft.com/office/drawing/2014/main" id="{70CA612D-88F3-4AD9-8070-5E8E0117A582}"/>
              </a:ext>
            </a:extLst>
          </p:cNvPr>
          <p:cNvSpPr>
            <a:spLocks noGrp="1"/>
          </p:cNvSpPr>
          <p:nvPr>
            <p:ph type="title"/>
          </p:nvPr>
        </p:nvSpPr>
        <p:spPr/>
        <p:txBody>
          <a:bodyPr/>
          <a:lstStyle/>
          <a:p>
            <a:r>
              <a:rPr lang="en-IN" dirty="0"/>
              <a:t>Machine Learning - Algorithms</a:t>
            </a:r>
          </a:p>
        </p:txBody>
      </p:sp>
    </p:spTree>
    <p:extLst>
      <p:ext uri="{BB962C8B-B14F-4D97-AF65-F5344CB8AC3E}">
        <p14:creationId xmlns:p14="http://schemas.microsoft.com/office/powerpoint/2010/main" val="3565430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26F6C8-8A4C-42AF-8027-8EB27128B34D}"/>
              </a:ext>
            </a:extLst>
          </p:cNvPr>
          <p:cNvSpPr>
            <a:spLocks noGrp="1"/>
          </p:cNvSpPr>
          <p:nvPr>
            <p:ph idx="1"/>
          </p:nvPr>
        </p:nvSpPr>
        <p:spPr/>
        <p:txBody>
          <a:bodyPr>
            <a:normAutofit fontScale="70000" lnSpcReduction="20000"/>
          </a:bodyPr>
          <a:lstStyle/>
          <a:p>
            <a:pPr marL="0" indent="0">
              <a:buNone/>
            </a:pPr>
            <a:r>
              <a:rPr lang="en-US" b="1" dirty="0"/>
              <a:t>Dimensionality Reduction Algorithms:</a:t>
            </a:r>
            <a:r>
              <a:rPr lang="en-US" dirty="0"/>
              <a:t> It is used to reduce the number of random variables by obtaining some principal variables. Feature extraction and feature selection are types of dimensionality reduction method. It can be done by PCA, Principal component analysis is a method of extracting important variables from large set of variables. It extracts the low dimensionality set of features from high dimensional data. </a:t>
            </a:r>
          </a:p>
          <a:p>
            <a:pPr marL="0" indent="0">
              <a:buNone/>
            </a:pPr>
            <a:r>
              <a:rPr lang="en-US" b="1" dirty="0"/>
              <a:t>Gradient boosting and Ada Boost Algorithms :</a:t>
            </a:r>
            <a:r>
              <a:rPr lang="en-US" dirty="0"/>
              <a:t> Gradient boosting algorithm is a regression and classification algorithm. AdaBoost only selects those features which improves predictive power of the model. It works by choosing a base algorithm like decision trees and iteratively improving it by accounting for the incorrectly classified examples in the training set. Both of algorithms are used for the boosting of the accuracy</a:t>
            </a:r>
            <a:endParaRPr lang="en-IN" dirty="0"/>
          </a:p>
        </p:txBody>
      </p:sp>
      <p:sp>
        <p:nvSpPr>
          <p:cNvPr id="3" name="Title 2">
            <a:extLst>
              <a:ext uri="{FF2B5EF4-FFF2-40B4-BE49-F238E27FC236}">
                <a16:creationId xmlns:a16="http://schemas.microsoft.com/office/drawing/2014/main" id="{7AB928A4-497D-43CE-956A-F2A2227001C3}"/>
              </a:ext>
            </a:extLst>
          </p:cNvPr>
          <p:cNvSpPr>
            <a:spLocks noGrp="1"/>
          </p:cNvSpPr>
          <p:nvPr>
            <p:ph type="title"/>
          </p:nvPr>
        </p:nvSpPr>
        <p:spPr/>
        <p:txBody>
          <a:bodyPr/>
          <a:lstStyle/>
          <a:p>
            <a:r>
              <a:rPr lang="en-IN" dirty="0"/>
              <a:t>Machine Learning - Algorithms</a:t>
            </a:r>
          </a:p>
        </p:txBody>
      </p:sp>
    </p:spTree>
    <p:extLst>
      <p:ext uri="{BB962C8B-B14F-4D97-AF65-F5344CB8AC3E}">
        <p14:creationId xmlns:p14="http://schemas.microsoft.com/office/powerpoint/2010/main" val="2391548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6A5F8E-FB6E-4665-ACA2-ABD260770964}"/>
              </a:ext>
            </a:extLst>
          </p:cNvPr>
          <p:cNvSpPr>
            <a:spLocks noGrp="1"/>
          </p:cNvSpPr>
          <p:nvPr>
            <p:ph idx="1"/>
          </p:nvPr>
        </p:nvSpPr>
        <p:spPr/>
        <p:txBody>
          <a:bodyPr>
            <a:normAutofit fontScale="92500" lnSpcReduction="10000"/>
          </a:bodyPr>
          <a:lstStyle/>
          <a:p>
            <a:pPr marL="0" indent="0">
              <a:buNone/>
            </a:pPr>
            <a:endParaRPr lang="en-US" dirty="0"/>
          </a:p>
          <a:p>
            <a:r>
              <a:rPr lang="en-US" dirty="0"/>
              <a:t>It is the ability of an agent to interact with the environment and find out what is the best outcome. It follows the concept of hit and trial method. </a:t>
            </a:r>
          </a:p>
          <a:p>
            <a:r>
              <a:rPr lang="en-US" dirty="0"/>
              <a:t>The agent is rewarded or penalized with a point for a correct or a wrong answer, and on the basis of the positive reward points gained the model trains itself. And again once trained it gets ready to predict the new data presented to it.</a:t>
            </a:r>
          </a:p>
          <a:p>
            <a:endParaRPr lang="en-IN" dirty="0"/>
          </a:p>
        </p:txBody>
      </p:sp>
      <p:sp>
        <p:nvSpPr>
          <p:cNvPr id="3" name="Title 2">
            <a:extLst>
              <a:ext uri="{FF2B5EF4-FFF2-40B4-BE49-F238E27FC236}">
                <a16:creationId xmlns:a16="http://schemas.microsoft.com/office/drawing/2014/main" id="{D326FF5B-952A-4F60-BB1E-49E4F839CDC1}"/>
              </a:ext>
            </a:extLst>
          </p:cNvPr>
          <p:cNvSpPr>
            <a:spLocks noGrp="1"/>
          </p:cNvSpPr>
          <p:nvPr>
            <p:ph type="title"/>
          </p:nvPr>
        </p:nvSpPr>
        <p:spPr/>
        <p:txBody>
          <a:bodyPr/>
          <a:lstStyle/>
          <a:p>
            <a:r>
              <a:rPr lang="en-IN" dirty="0"/>
              <a:t>Reinforcement Learning</a:t>
            </a:r>
          </a:p>
        </p:txBody>
      </p:sp>
    </p:spTree>
    <p:extLst>
      <p:ext uri="{BB962C8B-B14F-4D97-AF65-F5344CB8AC3E}">
        <p14:creationId xmlns:p14="http://schemas.microsoft.com/office/powerpoint/2010/main" val="1876560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92500" lnSpcReduction="10000"/>
          </a:bodyPr>
          <a:lstStyle/>
          <a:p>
            <a:pPr marL="0" indent="0">
              <a:buNone/>
            </a:pPr>
            <a:endParaRPr lang="en-US" altLang="zh-TW" b="1" dirty="0">
              <a:solidFill>
                <a:schemeClr val="tx2"/>
              </a:solidFill>
            </a:endParaRPr>
          </a:p>
          <a:p>
            <a:r>
              <a:rPr lang="en-US" altLang="zh-TW" b="1" dirty="0">
                <a:solidFill>
                  <a:schemeClr val="tx2"/>
                </a:solidFill>
              </a:rPr>
              <a:t>What is Artificial Intelligence?</a:t>
            </a:r>
          </a:p>
          <a:p>
            <a:pPr marL="0" indent="0">
              <a:buNone/>
            </a:pPr>
            <a:endParaRPr lang="en-US" altLang="zh-TW" b="1" dirty="0">
              <a:solidFill>
                <a:schemeClr val="tx2"/>
              </a:solidFill>
            </a:endParaRPr>
          </a:p>
          <a:p>
            <a:pPr marL="0" indent="0">
              <a:buNone/>
            </a:pPr>
            <a:r>
              <a:rPr lang="en-US" sz="2400" b="1" dirty="0"/>
              <a:t>Artificial intelligence</a:t>
            </a:r>
            <a:r>
              <a:rPr lang="en-US" sz="2400" dirty="0"/>
              <a:t> (</a:t>
            </a:r>
            <a:r>
              <a:rPr lang="en-US" sz="2400" b="1" dirty="0"/>
              <a:t>AI</a:t>
            </a:r>
            <a:r>
              <a:rPr lang="en-US" sz="2400" dirty="0"/>
              <a:t>), sometimes called </a:t>
            </a:r>
            <a:r>
              <a:rPr lang="en-US" sz="2400" b="1" dirty="0"/>
              <a:t>machine intelligence</a:t>
            </a:r>
            <a:r>
              <a:rPr lang="en-US" sz="2400" dirty="0"/>
              <a:t>, is </a:t>
            </a:r>
            <a:r>
              <a:rPr lang="en-US" sz="2400" dirty="0">
                <a:hlinkClick r:id="rId2" tooltip="Intelligence"/>
              </a:rPr>
              <a:t>intelligence</a:t>
            </a:r>
            <a:r>
              <a:rPr lang="en-US" sz="2400" dirty="0"/>
              <a:t> demonstrated by </a:t>
            </a:r>
            <a:r>
              <a:rPr lang="en-US" sz="2400" dirty="0">
                <a:hlinkClick r:id="rId3" tooltip="Machine"/>
              </a:rPr>
              <a:t>machines</a:t>
            </a:r>
            <a:r>
              <a:rPr lang="en-US" sz="2400" dirty="0"/>
              <a:t>, in contrast to the </a:t>
            </a:r>
            <a:r>
              <a:rPr lang="en-US" sz="2400" b="1" dirty="0"/>
              <a:t>natural intelligence</a:t>
            </a:r>
            <a:r>
              <a:rPr lang="en-US" sz="2400" dirty="0"/>
              <a:t> displayed by humans and other animals.</a:t>
            </a:r>
          </a:p>
          <a:p>
            <a:pPr marL="0" indent="0">
              <a:buNone/>
            </a:pPr>
            <a:endParaRPr lang="en-US" sz="2400" dirty="0"/>
          </a:p>
          <a:p>
            <a:r>
              <a:rPr lang="en-US" sz="2400" i="1" dirty="0">
                <a:solidFill>
                  <a:srgbClr val="333333"/>
                </a:solidFill>
                <a:latin typeface="georgia" panose="02040502050405020303" pitchFamily="18" charset="0"/>
              </a:rPr>
              <a:t>Artificial Intelligence, deep learning, machine learning — whatever you’re doing if you don’t understand it — learn it. Because otherwise you’re going to be a dinosaur within 3 years.</a:t>
            </a:r>
          </a:p>
          <a:p>
            <a:pPr algn="r"/>
            <a:r>
              <a:rPr lang="en-US" sz="2400" i="1" dirty="0">
                <a:solidFill>
                  <a:srgbClr val="333333"/>
                </a:solidFill>
                <a:latin typeface="georgia" panose="02040502050405020303" pitchFamily="18" charset="0"/>
              </a:rPr>
              <a:t>-Mark Cuban</a:t>
            </a:r>
          </a:p>
          <a:p>
            <a:pPr marL="0" indent="0">
              <a:buNone/>
            </a:pPr>
            <a:endParaRPr lang="en-US" altLang="zh-TW" sz="2400" dirty="0"/>
          </a:p>
        </p:txBody>
      </p:sp>
      <p:sp>
        <p:nvSpPr>
          <p:cNvPr id="2" name="標題 1"/>
          <p:cNvSpPr>
            <a:spLocks noGrp="1"/>
          </p:cNvSpPr>
          <p:nvPr>
            <p:ph type="title"/>
          </p:nvPr>
        </p:nvSpPr>
        <p:spPr/>
        <p:txBody>
          <a:bodyPr/>
          <a:lstStyle/>
          <a:p>
            <a:r>
              <a:rPr lang="en-US" altLang="zh-TW" dirty="0"/>
              <a:t>What is AI?</a:t>
            </a:r>
            <a:endParaRPr lang="zh-TW" altLang="en-US" dirty="0"/>
          </a:p>
        </p:txBody>
      </p:sp>
    </p:spTree>
    <p:extLst>
      <p:ext uri="{BB962C8B-B14F-4D97-AF65-F5344CB8AC3E}">
        <p14:creationId xmlns:p14="http://schemas.microsoft.com/office/powerpoint/2010/main" val="140892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5404-5ECE-485E-8B1C-0D9D7980FF3A}"/>
              </a:ext>
            </a:extLst>
          </p:cNvPr>
          <p:cNvSpPr>
            <a:spLocks noGrp="1"/>
          </p:cNvSpPr>
          <p:nvPr>
            <p:ph type="title"/>
          </p:nvPr>
        </p:nvSpPr>
        <p:spPr/>
        <p:txBody>
          <a:bodyPr/>
          <a:lstStyle/>
          <a:p>
            <a:r>
              <a:rPr lang="en-IN" dirty="0"/>
              <a:t>Reinforcement </a:t>
            </a:r>
          </a:p>
        </p:txBody>
      </p:sp>
      <p:pic>
        <p:nvPicPr>
          <p:cNvPr id="14342" name="Picture 6" descr="Image result for reinforcement learning">
            <a:extLst>
              <a:ext uri="{FF2B5EF4-FFF2-40B4-BE49-F238E27FC236}">
                <a16:creationId xmlns:a16="http://schemas.microsoft.com/office/drawing/2014/main" id="{192C2817-ADBA-438D-BBC0-A0B5107EB5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62287" y="3105944"/>
            <a:ext cx="3019425"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30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3442BA-C327-495D-9A73-C785AEFCC076}"/>
              </a:ext>
            </a:extLst>
          </p:cNvPr>
          <p:cNvSpPr>
            <a:spLocks noGrp="1"/>
          </p:cNvSpPr>
          <p:nvPr>
            <p:ph idx="1"/>
          </p:nvPr>
        </p:nvSpPr>
        <p:spPr/>
        <p:txBody>
          <a:bodyPr/>
          <a:lstStyle/>
          <a:p>
            <a:r>
              <a:rPr lang="en-IN" dirty="0"/>
              <a:t>Q-Learning</a:t>
            </a:r>
          </a:p>
          <a:p>
            <a:r>
              <a:rPr lang="en-IN" dirty="0"/>
              <a:t>Policy Gradients</a:t>
            </a:r>
          </a:p>
          <a:p>
            <a:r>
              <a:rPr lang="en-IN" dirty="0"/>
              <a:t>Bellman equations</a:t>
            </a:r>
          </a:p>
          <a:p>
            <a:r>
              <a:rPr lang="en-IN" dirty="0"/>
              <a:t>Markov Decision Process</a:t>
            </a:r>
          </a:p>
          <a:p>
            <a:r>
              <a:rPr lang="en-IN" dirty="0"/>
              <a:t>Deep Queue Learning</a:t>
            </a:r>
          </a:p>
          <a:p>
            <a:endParaRPr lang="en-IN" dirty="0"/>
          </a:p>
        </p:txBody>
      </p:sp>
      <p:sp>
        <p:nvSpPr>
          <p:cNvPr id="3" name="Title 2">
            <a:extLst>
              <a:ext uri="{FF2B5EF4-FFF2-40B4-BE49-F238E27FC236}">
                <a16:creationId xmlns:a16="http://schemas.microsoft.com/office/drawing/2014/main" id="{CD584845-67FB-41D8-8046-1DA0E19BDB55}"/>
              </a:ext>
            </a:extLst>
          </p:cNvPr>
          <p:cNvSpPr>
            <a:spLocks noGrp="1"/>
          </p:cNvSpPr>
          <p:nvPr>
            <p:ph type="title"/>
          </p:nvPr>
        </p:nvSpPr>
        <p:spPr/>
        <p:txBody>
          <a:bodyPr/>
          <a:lstStyle/>
          <a:p>
            <a:r>
              <a:rPr lang="en-IN" dirty="0"/>
              <a:t>Reinforcement Algorithms</a:t>
            </a:r>
          </a:p>
        </p:txBody>
      </p:sp>
      <p:pic>
        <p:nvPicPr>
          <p:cNvPr id="4" name="Picture 3">
            <a:extLst>
              <a:ext uri="{FF2B5EF4-FFF2-40B4-BE49-F238E27FC236}">
                <a16:creationId xmlns:a16="http://schemas.microsoft.com/office/drawing/2014/main" id="{C936F041-A18B-448A-AD5C-89E78DD638FE}"/>
              </a:ext>
            </a:extLst>
          </p:cNvPr>
          <p:cNvPicPr>
            <a:picLocks noChangeAspect="1"/>
          </p:cNvPicPr>
          <p:nvPr/>
        </p:nvPicPr>
        <p:blipFill>
          <a:blip r:embed="rId2"/>
          <a:stretch>
            <a:fillRect/>
          </a:stretch>
        </p:blipFill>
        <p:spPr>
          <a:xfrm>
            <a:off x="1259632" y="4517484"/>
            <a:ext cx="5076056" cy="2200672"/>
          </a:xfrm>
          <a:prstGeom prst="rect">
            <a:avLst/>
          </a:prstGeom>
        </p:spPr>
      </p:pic>
    </p:spTree>
    <p:extLst>
      <p:ext uri="{BB962C8B-B14F-4D97-AF65-F5344CB8AC3E}">
        <p14:creationId xmlns:p14="http://schemas.microsoft.com/office/powerpoint/2010/main" val="2467587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283CE4-E362-4E9D-AF05-05AFAF76A0E4}"/>
              </a:ext>
            </a:extLst>
          </p:cNvPr>
          <p:cNvSpPr>
            <a:spLocks noGrp="1"/>
          </p:cNvSpPr>
          <p:nvPr>
            <p:ph idx="1"/>
          </p:nvPr>
        </p:nvSpPr>
        <p:spPr/>
        <p:txBody>
          <a:bodyPr>
            <a:normAutofit fontScale="40000" lnSpcReduction="20000"/>
          </a:bodyPr>
          <a:lstStyle/>
          <a:p>
            <a:r>
              <a:rPr lang="en-US" dirty="0"/>
              <a:t>Reinforcement learning involves an agent, a set of states {\</a:t>
            </a:r>
            <a:r>
              <a:rPr lang="en-US" dirty="0" err="1"/>
              <a:t>displaystyle</a:t>
            </a:r>
            <a:r>
              <a:rPr lang="en-US" dirty="0"/>
              <a:t> S} S, and a set {\</a:t>
            </a:r>
            <a:r>
              <a:rPr lang="en-US" dirty="0" err="1"/>
              <a:t>displaystyle</a:t>
            </a:r>
            <a:r>
              <a:rPr lang="en-US" dirty="0"/>
              <a:t> A} A of actions per state. By performing an action {\</a:t>
            </a:r>
            <a:r>
              <a:rPr lang="en-US" dirty="0" err="1"/>
              <a:t>displaystyle</a:t>
            </a:r>
            <a:r>
              <a:rPr lang="en-US" dirty="0"/>
              <a:t> a\in A} a\in A, the agent transitions from state to state. Executing an action in a specific state provides the agent with a reward (a numerical score).</a:t>
            </a:r>
          </a:p>
          <a:p>
            <a:endParaRPr lang="en-US" dirty="0"/>
          </a:p>
          <a:p>
            <a:r>
              <a:rPr lang="en-US" dirty="0"/>
              <a:t>The goal of the agent is to maximize its total (future) reward. It does this by adding the maximum reward attainable from future states to the reward for achieving its current state, effectively influencing the current action by the potential future reward. This potential reward is a weighted sum of the expected values of the rewards of all future steps starting from the current state.</a:t>
            </a:r>
          </a:p>
          <a:p>
            <a:endParaRPr lang="en-US" dirty="0"/>
          </a:p>
          <a:p>
            <a:r>
              <a:rPr lang="en-US" dirty="0"/>
              <a:t>As an example, consider the process of boarding a train, in which the reward is measured by the negative of the total time spent boarding (alternatively, the cost of boarding the train is equal to the boarding time). One strategy is to enter the train door as soon as they open, minimizing the initial wait time for yourself. If the train is crowded, however, then you will have a slow entry after the initial action of entering the door as people are fighting you to depart the train as you attempt to board. The total boarding time, or cost, is then:</a:t>
            </a:r>
          </a:p>
          <a:p>
            <a:endParaRPr lang="en-US" dirty="0"/>
          </a:p>
          <a:p>
            <a:r>
              <a:rPr lang="en-US" dirty="0"/>
              <a:t>0 seconds wait time + 15 seconds fight time</a:t>
            </a:r>
          </a:p>
          <a:p>
            <a:r>
              <a:rPr lang="en-US" dirty="0"/>
              <a:t>On the next day, by random chance (exploration), you decide to wait and let other people depart first. This initially results in a longer wait time. However, time fighting other passengers is less. Overall, this path has a higher reward than that of the previous day, since the total boarding time is now:</a:t>
            </a:r>
          </a:p>
          <a:p>
            <a:endParaRPr lang="en-US" dirty="0"/>
          </a:p>
          <a:p>
            <a:r>
              <a:rPr lang="en-US" dirty="0"/>
              <a:t>5 second wait time + 0 second fight time.</a:t>
            </a:r>
          </a:p>
          <a:p>
            <a:r>
              <a:rPr lang="en-US" dirty="0"/>
              <a:t>Through exploration, despite the initial (patient) action resulting in a larger cost (or negative reward) than in the forceful strategy, the overall cost is lower, thus revealing a more rewarding strategy.</a:t>
            </a:r>
          </a:p>
          <a:p>
            <a:r>
              <a:rPr lang="en-IN" dirty="0">
                <a:hlinkClick r:id="rId2"/>
              </a:rPr>
              <a:t>https://www.analyticsvidhya.com/blog/2019/04/introduction-deep-q-learning-python/</a:t>
            </a:r>
            <a:endParaRPr lang="en-IN" dirty="0"/>
          </a:p>
        </p:txBody>
      </p:sp>
      <p:sp>
        <p:nvSpPr>
          <p:cNvPr id="3" name="Title 2">
            <a:extLst>
              <a:ext uri="{FF2B5EF4-FFF2-40B4-BE49-F238E27FC236}">
                <a16:creationId xmlns:a16="http://schemas.microsoft.com/office/drawing/2014/main" id="{232C8DC1-2EAB-4DFF-8833-04173FFC1633}"/>
              </a:ext>
            </a:extLst>
          </p:cNvPr>
          <p:cNvSpPr>
            <a:spLocks noGrp="1"/>
          </p:cNvSpPr>
          <p:nvPr>
            <p:ph type="title"/>
          </p:nvPr>
        </p:nvSpPr>
        <p:spPr/>
        <p:txBody>
          <a:bodyPr/>
          <a:lstStyle/>
          <a:p>
            <a:r>
              <a:rPr lang="en-IN" dirty="0"/>
              <a:t>Q Learning</a:t>
            </a:r>
          </a:p>
        </p:txBody>
      </p:sp>
    </p:spTree>
    <p:extLst>
      <p:ext uri="{BB962C8B-B14F-4D97-AF65-F5344CB8AC3E}">
        <p14:creationId xmlns:p14="http://schemas.microsoft.com/office/powerpoint/2010/main" val="2822331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04720B-4A0D-46CE-842D-906ADF8A0CFC}"/>
              </a:ext>
            </a:extLst>
          </p:cNvPr>
          <p:cNvSpPr>
            <a:spLocks noGrp="1"/>
          </p:cNvSpPr>
          <p:nvPr>
            <p:ph type="title"/>
          </p:nvPr>
        </p:nvSpPr>
        <p:spPr/>
        <p:txBody>
          <a:bodyPr/>
          <a:lstStyle/>
          <a:p>
            <a:r>
              <a:rPr lang="en-IN" dirty="0"/>
              <a:t>Q Learning</a:t>
            </a:r>
          </a:p>
        </p:txBody>
      </p:sp>
      <p:pic>
        <p:nvPicPr>
          <p:cNvPr id="10242" name="Picture 2" descr="deep q-learning">
            <a:extLst>
              <a:ext uri="{FF2B5EF4-FFF2-40B4-BE49-F238E27FC236}">
                <a16:creationId xmlns:a16="http://schemas.microsoft.com/office/drawing/2014/main" id="{8E74D0AA-85F0-46B6-AF35-C874EA1FC4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5785" y="1500188"/>
            <a:ext cx="7052429"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86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04307-59DC-41FA-8D4E-2AAE88922FC5}"/>
              </a:ext>
            </a:extLst>
          </p:cNvPr>
          <p:cNvSpPr>
            <a:spLocks noGrp="1"/>
          </p:cNvSpPr>
          <p:nvPr>
            <p:ph idx="1"/>
          </p:nvPr>
        </p:nvSpPr>
        <p:spPr/>
        <p:txBody>
          <a:bodyPr>
            <a:normAutofit fontScale="77500" lnSpcReduction="20000"/>
          </a:bodyPr>
          <a:lstStyle/>
          <a:p>
            <a:r>
              <a:rPr lang="en-US" b="1" dirty="0"/>
              <a:t>Hyper-parameters</a:t>
            </a:r>
            <a:r>
              <a:rPr lang="en-US" dirty="0"/>
              <a:t> are those which we supply to the model, for example: number of hidden Nodes and Layers, input features, Learning Rate, Activation Function </a:t>
            </a:r>
            <a:r>
              <a:rPr lang="en-US" dirty="0" err="1"/>
              <a:t>etc</a:t>
            </a:r>
            <a:r>
              <a:rPr lang="en-US" dirty="0"/>
              <a:t> in Neural Network, while </a:t>
            </a:r>
            <a:r>
              <a:rPr lang="en-US" b="1" dirty="0"/>
              <a:t>Parameters</a:t>
            </a:r>
            <a:r>
              <a:rPr lang="en-US" dirty="0"/>
              <a:t> are those which would be learned by the machine like Weights and Biases.</a:t>
            </a:r>
          </a:p>
          <a:p>
            <a:pPr marL="0" indent="0" fontAlgn="base">
              <a:buNone/>
            </a:pPr>
            <a:r>
              <a:rPr lang="en-US" dirty="0"/>
              <a:t>In simplified words,</a:t>
            </a:r>
          </a:p>
          <a:p>
            <a:pPr fontAlgn="base"/>
            <a:r>
              <a:rPr lang="en-US" dirty="0"/>
              <a:t>Model Parameters are something that a model learns on its own. For example, 1) Weights or Coefficients of independent variables in Linear regression model. 2) Weights or Coefficients of independent variables SVM. 3) Split points in Decision Tree.</a:t>
            </a:r>
          </a:p>
          <a:p>
            <a:pPr fontAlgn="base"/>
            <a:r>
              <a:rPr lang="en-US" dirty="0"/>
              <a:t>Model hyper-parameters are used to optimize the model performance. For example, 1)Kernel and slack in SVM. 2)Value of K in KNN. 3)Depth of tree in Decision trees.</a:t>
            </a:r>
          </a:p>
          <a:p>
            <a:endParaRPr lang="en-IN" dirty="0"/>
          </a:p>
        </p:txBody>
      </p:sp>
      <p:sp>
        <p:nvSpPr>
          <p:cNvPr id="3" name="Title 2">
            <a:extLst>
              <a:ext uri="{FF2B5EF4-FFF2-40B4-BE49-F238E27FC236}">
                <a16:creationId xmlns:a16="http://schemas.microsoft.com/office/drawing/2014/main" id="{D1E85945-937E-4F03-BFC5-0764DF45E966}"/>
              </a:ext>
            </a:extLst>
          </p:cNvPr>
          <p:cNvSpPr>
            <a:spLocks noGrp="1"/>
          </p:cNvSpPr>
          <p:nvPr>
            <p:ph type="title"/>
          </p:nvPr>
        </p:nvSpPr>
        <p:spPr/>
        <p:txBody>
          <a:bodyPr>
            <a:normAutofit fontScale="90000"/>
          </a:bodyPr>
          <a:lstStyle/>
          <a:p>
            <a:r>
              <a:rPr lang="en-IN" dirty="0"/>
              <a:t>Machine Parameters versus hyper parameters and Regularization</a:t>
            </a:r>
          </a:p>
        </p:txBody>
      </p:sp>
    </p:spTree>
    <p:extLst>
      <p:ext uri="{BB962C8B-B14F-4D97-AF65-F5344CB8AC3E}">
        <p14:creationId xmlns:p14="http://schemas.microsoft.com/office/powerpoint/2010/main" val="2277905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671B5A-8151-4860-8188-AF614D9C22BF}"/>
              </a:ext>
            </a:extLst>
          </p:cNvPr>
          <p:cNvSpPr>
            <a:spLocks noGrp="1"/>
          </p:cNvSpPr>
          <p:nvPr>
            <p:ph idx="1"/>
          </p:nvPr>
        </p:nvSpPr>
        <p:spPr/>
        <p:txBody>
          <a:bodyPr>
            <a:normAutofit fontScale="62500" lnSpcReduction="20000"/>
          </a:bodyPr>
          <a:lstStyle/>
          <a:p>
            <a:r>
              <a:rPr lang="en-US" dirty="0"/>
              <a:t>Have you ever encountered a situation where your machine learning model models the training data exceptionally well but fails to perform well on the testing data i.e. was not able to predict test data? This situation can be dealt with regularization in </a:t>
            </a:r>
            <a:r>
              <a:rPr lang="en-US" dirty="0">
                <a:hlinkClick r:id="rId2"/>
              </a:rPr>
              <a:t>Machine learning</a:t>
            </a:r>
            <a:r>
              <a:rPr lang="en-US" dirty="0"/>
              <a:t>.</a:t>
            </a:r>
          </a:p>
          <a:p>
            <a:r>
              <a:rPr lang="en-US" dirty="0"/>
              <a:t>Overfitting happens when a model learns the very specific pattern and noise from the training data to such an extent that it negatively impacts our model’s ability to generalize from our training data to new (“unseen”) data. By noise, we mean the irrelevant information or randomness in a dataset.</a:t>
            </a:r>
          </a:p>
          <a:p>
            <a:r>
              <a:rPr lang="en-US" dirty="0"/>
              <a:t>Preventing overfitting is very necessary to improve the performance of our machine learning model.</a:t>
            </a:r>
            <a:endParaRPr lang="en-US" b="1" dirty="0"/>
          </a:p>
          <a:p>
            <a:r>
              <a:rPr lang="en-US" b="1" dirty="0"/>
              <a:t>What is Regularization?</a:t>
            </a:r>
            <a:endParaRPr lang="en-US" dirty="0"/>
          </a:p>
          <a:p>
            <a:r>
              <a:rPr lang="en-US" dirty="0"/>
              <a:t>In general, regularization means to make things regular or acceptable. This is exactly why we use it for applied machine learning. In the context of machine learning, regularization is the process which regularizes or shrinks the coefficients towards zero. In simple words, regularization discourages learning a more complex or flexible model, to prevent overfitting</a:t>
            </a:r>
          </a:p>
          <a:p>
            <a:endParaRPr lang="en-IN" dirty="0"/>
          </a:p>
        </p:txBody>
      </p:sp>
      <p:sp>
        <p:nvSpPr>
          <p:cNvPr id="3" name="Title 2">
            <a:extLst>
              <a:ext uri="{FF2B5EF4-FFF2-40B4-BE49-F238E27FC236}">
                <a16:creationId xmlns:a16="http://schemas.microsoft.com/office/drawing/2014/main" id="{31FF72CD-FF61-4929-B2F8-7E8A2E4185A5}"/>
              </a:ext>
            </a:extLst>
          </p:cNvPr>
          <p:cNvSpPr>
            <a:spLocks noGrp="1"/>
          </p:cNvSpPr>
          <p:nvPr>
            <p:ph type="title"/>
          </p:nvPr>
        </p:nvSpPr>
        <p:spPr/>
        <p:txBody>
          <a:bodyPr/>
          <a:lstStyle/>
          <a:p>
            <a:r>
              <a:rPr lang="en-IN" dirty="0"/>
              <a:t>Regularization</a:t>
            </a:r>
          </a:p>
        </p:txBody>
      </p:sp>
    </p:spTree>
    <p:extLst>
      <p:ext uri="{BB962C8B-B14F-4D97-AF65-F5344CB8AC3E}">
        <p14:creationId xmlns:p14="http://schemas.microsoft.com/office/powerpoint/2010/main" val="997826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977B3F-566D-493C-89FB-4443811041EF}"/>
              </a:ext>
            </a:extLst>
          </p:cNvPr>
          <p:cNvSpPr>
            <a:spLocks noGrp="1"/>
          </p:cNvSpPr>
          <p:nvPr>
            <p:ph idx="1"/>
          </p:nvPr>
        </p:nvSpPr>
        <p:spPr/>
        <p:txBody>
          <a:bodyPr/>
          <a:lstStyle/>
          <a:p>
            <a:r>
              <a:rPr lang="en-US" dirty="0"/>
              <a:t>Cross-validation is a technique for evaluating ML models by training several ML models on subsets of the available input data and evaluating them on the complementary subset of the data. Use cross-validation to detect overfitting, </a:t>
            </a:r>
            <a:r>
              <a:rPr lang="en-US" dirty="0" err="1"/>
              <a:t>ie</a:t>
            </a:r>
            <a:r>
              <a:rPr lang="en-US" dirty="0"/>
              <a:t>, failing to generalize a pattern.</a:t>
            </a:r>
            <a:endParaRPr lang="en-IN" dirty="0"/>
          </a:p>
        </p:txBody>
      </p:sp>
      <p:sp>
        <p:nvSpPr>
          <p:cNvPr id="3" name="Title 2">
            <a:extLst>
              <a:ext uri="{FF2B5EF4-FFF2-40B4-BE49-F238E27FC236}">
                <a16:creationId xmlns:a16="http://schemas.microsoft.com/office/drawing/2014/main" id="{1991957F-6AD5-4E9E-92BC-252D78645E55}"/>
              </a:ext>
            </a:extLst>
          </p:cNvPr>
          <p:cNvSpPr>
            <a:spLocks noGrp="1"/>
          </p:cNvSpPr>
          <p:nvPr>
            <p:ph type="title"/>
          </p:nvPr>
        </p:nvSpPr>
        <p:spPr/>
        <p:txBody>
          <a:bodyPr/>
          <a:lstStyle/>
          <a:p>
            <a:r>
              <a:rPr lang="en-IN" dirty="0"/>
              <a:t>Cross-validation</a:t>
            </a:r>
          </a:p>
        </p:txBody>
      </p:sp>
    </p:spTree>
    <p:extLst>
      <p:ext uri="{BB962C8B-B14F-4D97-AF65-F5344CB8AC3E}">
        <p14:creationId xmlns:p14="http://schemas.microsoft.com/office/powerpoint/2010/main" val="2593221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FA7F4A-B9CF-4980-A208-87EEDCFB77F5}"/>
              </a:ext>
            </a:extLst>
          </p:cNvPr>
          <p:cNvSpPr>
            <a:spLocks noGrp="1"/>
          </p:cNvSpPr>
          <p:nvPr>
            <p:ph type="title"/>
          </p:nvPr>
        </p:nvSpPr>
        <p:spPr/>
        <p:txBody>
          <a:bodyPr/>
          <a:lstStyle/>
          <a:p>
            <a:r>
              <a:rPr lang="en-IN" dirty="0"/>
              <a:t>Model selection and tuning</a:t>
            </a:r>
          </a:p>
        </p:txBody>
      </p:sp>
      <p:pic>
        <p:nvPicPr>
          <p:cNvPr id="10242" name="Picture 2" descr="Model Selection and Tuning&#10;Historical&#10;data&#10;Hyperparameter&#10;tuning&#10;Training&#10;data&#10;Validation&#10;data&#10;Model&#10;training&#10;Model&#10;Traini...">
            <a:extLst>
              <a:ext uri="{FF2B5EF4-FFF2-40B4-BE49-F238E27FC236}">
                <a16:creationId xmlns:a16="http://schemas.microsoft.com/office/drawing/2014/main" id="{555E847E-D5EC-4490-A322-5EE2A6A121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2103438"/>
            <a:ext cx="7848872" cy="413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13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5CCE0-1A0F-4A55-9B0F-879CD1BF2400}"/>
              </a:ext>
            </a:extLst>
          </p:cNvPr>
          <p:cNvSpPr>
            <a:spLocks noGrp="1"/>
          </p:cNvSpPr>
          <p:nvPr>
            <p:ph type="title"/>
          </p:nvPr>
        </p:nvSpPr>
        <p:spPr/>
        <p:txBody>
          <a:bodyPr/>
          <a:lstStyle/>
          <a:p>
            <a:r>
              <a:rPr lang="en-IN" dirty="0"/>
              <a:t>Hyper parameters in ML</a:t>
            </a:r>
          </a:p>
        </p:txBody>
      </p:sp>
      <p:sp>
        <p:nvSpPr>
          <p:cNvPr id="3" name="Content Placeholder 2">
            <a:extLst>
              <a:ext uri="{FF2B5EF4-FFF2-40B4-BE49-F238E27FC236}">
                <a16:creationId xmlns:a16="http://schemas.microsoft.com/office/drawing/2014/main" id="{D877BE16-2C99-4160-9701-1613A1E528E3}"/>
              </a:ext>
            </a:extLst>
          </p:cNvPr>
          <p:cNvSpPr>
            <a:spLocks noGrp="1"/>
          </p:cNvSpPr>
          <p:nvPr>
            <p:ph idx="1"/>
          </p:nvPr>
        </p:nvSpPr>
        <p:spPr/>
        <p:txBody>
          <a:bodyPr>
            <a:normAutofit fontScale="92500"/>
          </a:bodyPr>
          <a:lstStyle/>
          <a:p>
            <a:r>
              <a:rPr lang="en-US" sz="2000" dirty="0"/>
              <a:t>Parameters which define the model architecture are referred to as </a:t>
            </a:r>
            <a:r>
              <a:rPr lang="en-US" sz="2000" b="1" dirty="0"/>
              <a:t>hyperparameters</a:t>
            </a:r>
            <a:r>
              <a:rPr lang="en-US" sz="2000" dirty="0"/>
              <a:t> and thus this process of searching for the ideal model architecture is referred to as </a:t>
            </a:r>
            <a:r>
              <a:rPr lang="en-US" sz="2000" i="1" dirty="0"/>
              <a:t>hyperparameter tuning</a:t>
            </a:r>
            <a:r>
              <a:rPr lang="en-US" sz="2000" dirty="0"/>
              <a:t>.</a:t>
            </a:r>
          </a:p>
          <a:p>
            <a:r>
              <a:rPr lang="en-US" sz="2000" dirty="0"/>
              <a:t>These hyperparameters might address model design questions such as:</a:t>
            </a:r>
          </a:p>
          <a:p>
            <a:endParaRPr lang="en-US" sz="2000" dirty="0"/>
          </a:p>
          <a:p>
            <a:pPr lvl="1"/>
            <a:r>
              <a:rPr lang="en-US" sz="1600" dirty="0"/>
              <a:t>What degree of polynomial features should I use for my linear model?</a:t>
            </a:r>
          </a:p>
          <a:p>
            <a:pPr lvl="1"/>
            <a:r>
              <a:rPr lang="en-US" sz="1600" dirty="0"/>
              <a:t>What should be the maximum depth allowed for my decision tree?</a:t>
            </a:r>
          </a:p>
          <a:p>
            <a:pPr lvl="1"/>
            <a:r>
              <a:rPr lang="en-US" sz="1600" dirty="0"/>
              <a:t>What should be the minimum number of samples required at a leaf node in my decision tree?</a:t>
            </a:r>
          </a:p>
          <a:p>
            <a:pPr lvl="1"/>
            <a:r>
              <a:rPr lang="en-US" sz="1600" dirty="0"/>
              <a:t>How many trees should I include in my random forest?</a:t>
            </a:r>
          </a:p>
          <a:p>
            <a:pPr lvl="1"/>
            <a:r>
              <a:rPr lang="en-US" sz="1600" dirty="0"/>
              <a:t>How many neurons should I have in my neural network layer?</a:t>
            </a:r>
          </a:p>
          <a:p>
            <a:pPr lvl="1"/>
            <a:r>
              <a:rPr lang="en-US" sz="1600" dirty="0"/>
              <a:t>How many layers should I have in my neural network?</a:t>
            </a:r>
          </a:p>
          <a:p>
            <a:pPr lvl="1"/>
            <a:r>
              <a:rPr lang="en-US" sz="1600" dirty="0"/>
              <a:t>What should I set my learning rate to for gradient descent?</a:t>
            </a:r>
          </a:p>
          <a:p>
            <a:r>
              <a:rPr lang="en-US" sz="2000" dirty="0"/>
              <a:t>hyperparameters are not model parameters and they cannot be directly trained from the data. Model parameters are learned during training when we optimize a loss function using something like gradient descent.</a:t>
            </a:r>
            <a:endParaRPr lang="en-IN" sz="2000" dirty="0"/>
          </a:p>
        </p:txBody>
      </p:sp>
    </p:spTree>
    <p:extLst>
      <p:ext uri="{BB962C8B-B14F-4D97-AF65-F5344CB8AC3E}">
        <p14:creationId xmlns:p14="http://schemas.microsoft.com/office/powerpoint/2010/main" val="2955943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0F565-6FE9-4BFD-99CC-29C33C262DD6}"/>
              </a:ext>
            </a:extLst>
          </p:cNvPr>
          <p:cNvSpPr>
            <a:spLocks noGrp="1"/>
          </p:cNvSpPr>
          <p:nvPr>
            <p:ph type="title"/>
          </p:nvPr>
        </p:nvSpPr>
        <p:spPr/>
        <p:txBody>
          <a:bodyPr>
            <a:normAutofit/>
          </a:bodyPr>
          <a:lstStyle/>
          <a:p>
            <a:r>
              <a:rPr lang="en-IN" dirty="0"/>
              <a:t>Hyperparameter Tuning Parameters</a:t>
            </a:r>
          </a:p>
        </p:txBody>
      </p:sp>
      <p:sp>
        <p:nvSpPr>
          <p:cNvPr id="3" name="Content Placeholder 2">
            <a:extLst>
              <a:ext uri="{FF2B5EF4-FFF2-40B4-BE49-F238E27FC236}">
                <a16:creationId xmlns:a16="http://schemas.microsoft.com/office/drawing/2014/main" id="{8D40B78B-F38D-41AC-8A47-A9CD01C85EDD}"/>
              </a:ext>
            </a:extLst>
          </p:cNvPr>
          <p:cNvSpPr>
            <a:spLocks noGrp="1"/>
          </p:cNvSpPr>
          <p:nvPr>
            <p:ph idx="1"/>
          </p:nvPr>
        </p:nvSpPr>
        <p:spPr/>
        <p:txBody>
          <a:bodyPr>
            <a:normAutofit fontScale="85000" lnSpcReduction="20000"/>
          </a:bodyPr>
          <a:lstStyle/>
          <a:p>
            <a:r>
              <a:rPr lang="en-US" dirty="0"/>
              <a:t>Grid search</a:t>
            </a:r>
          </a:p>
          <a:p>
            <a:pPr lvl="1"/>
            <a:r>
              <a:rPr lang="en-US" dirty="0"/>
              <a:t>Grid search is arguably the most basic hyperparameter tuning method. With this technique, we simply build a model for each possible combination of all of the hyperparameter values provided, evaluating each model, and selecting the architecture which produces the best results.</a:t>
            </a:r>
          </a:p>
          <a:p>
            <a:r>
              <a:rPr lang="en-US" dirty="0"/>
              <a:t>Random search</a:t>
            </a:r>
          </a:p>
          <a:p>
            <a:pPr lvl="1"/>
            <a:r>
              <a:rPr lang="en-US" dirty="0"/>
              <a:t>Random search differs from grid search in that we longer provide a discrete set of values to explore for each hyperparameter; rather, we provide a statistical distribution for each hyperparameter from which values may be randomly sampled.</a:t>
            </a:r>
            <a:endParaRPr lang="en-IN" dirty="0"/>
          </a:p>
        </p:txBody>
      </p:sp>
    </p:spTree>
    <p:extLst>
      <p:ext uri="{BB962C8B-B14F-4D97-AF65-F5344CB8AC3E}">
        <p14:creationId xmlns:p14="http://schemas.microsoft.com/office/powerpoint/2010/main" val="502321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9E4586-2F5F-4CD0-811E-7D44CB55CB7A}"/>
              </a:ext>
            </a:extLst>
          </p:cNvPr>
          <p:cNvSpPr>
            <a:spLocks noGrp="1"/>
          </p:cNvSpPr>
          <p:nvPr>
            <p:ph type="title"/>
          </p:nvPr>
        </p:nvSpPr>
        <p:spPr/>
        <p:txBody>
          <a:bodyPr/>
          <a:lstStyle/>
          <a:p>
            <a:r>
              <a:rPr lang="en-IN" dirty="0"/>
              <a:t>AI History</a:t>
            </a:r>
          </a:p>
        </p:txBody>
      </p:sp>
      <p:pic>
        <p:nvPicPr>
          <p:cNvPr id="11266" name="Picture 2" descr="AI">
            <a:extLst>
              <a:ext uri="{FF2B5EF4-FFF2-40B4-BE49-F238E27FC236}">
                <a16:creationId xmlns:a16="http://schemas.microsoft.com/office/drawing/2014/main" id="{A09F83B2-7D7C-452C-8C56-C799CEE29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632" y="1700808"/>
            <a:ext cx="6480720" cy="482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70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D308-55C2-40E9-A4FC-162C95283079}"/>
              </a:ext>
            </a:extLst>
          </p:cNvPr>
          <p:cNvSpPr>
            <a:spLocks noGrp="1"/>
          </p:cNvSpPr>
          <p:nvPr>
            <p:ph type="title"/>
          </p:nvPr>
        </p:nvSpPr>
        <p:spPr/>
        <p:txBody>
          <a:bodyPr/>
          <a:lstStyle/>
          <a:p>
            <a:r>
              <a:rPr lang="en-IN" dirty="0"/>
              <a:t>Genetic Algorithm</a:t>
            </a:r>
          </a:p>
        </p:txBody>
      </p:sp>
      <p:pic>
        <p:nvPicPr>
          <p:cNvPr id="10242" name="Picture 2" descr="What is Genetic Algorithm? | Phases and Applications of Genetic ...">
            <a:extLst>
              <a:ext uri="{FF2B5EF4-FFF2-40B4-BE49-F238E27FC236}">
                <a16:creationId xmlns:a16="http://schemas.microsoft.com/office/drawing/2014/main" id="{8AAC15D0-9ABC-4E97-BA63-26FA17B7F2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58156"/>
            <a:ext cx="78867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78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9B2BE-D69D-476D-879B-D27CDDA9C8BB}"/>
              </a:ext>
            </a:extLst>
          </p:cNvPr>
          <p:cNvSpPr>
            <a:spLocks noGrp="1"/>
          </p:cNvSpPr>
          <p:nvPr>
            <p:ph type="title"/>
          </p:nvPr>
        </p:nvSpPr>
        <p:spPr/>
        <p:txBody>
          <a:bodyPr/>
          <a:lstStyle/>
          <a:p>
            <a:r>
              <a:rPr lang="en-IN" dirty="0"/>
              <a:t>Natural Selection Process</a:t>
            </a:r>
          </a:p>
        </p:txBody>
      </p:sp>
      <p:pic>
        <p:nvPicPr>
          <p:cNvPr id="11266" name="Picture 2" descr="Image for post">
            <a:extLst>
              <a:ext uri="{FF2B5EF4-FFF2-40B4-BE49-F238E27FC236}">
                <a16:creationId xmlns:a16="http://schemas.microsoft.com/office/drawing/2014/main" id="{5E4B2C23-565F-4721-BD23-C9EC84A71A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18745"/>
            <a:ext cx="8229600" cy="448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681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6B5A-00D6-46B3-9EB8-0F109914AE5C}"/>
              </a:ext>
            </a:extLst>
          </p:cNvPr>
          <p:cNvSpPr>
            <a:spLocks noGrp="1"/>
          </p:cNvSpPr>
          <p:nvPr>
            <p:ph type="title"/>
          </p:nvPr>
        </p:nvSpPr>
        <p:spPr/>
        <p:txBody>
          <a:bodyPr/>
          <a:lstStyle/>
          <a:p>
            <a:endParaRPr lang="en-IN"/>
          </a:p>
        </p:txBody>
      </p:sp>
      <p:pic>
        <p:nvPicPr>
          <p:cNvPr id="15362" name="Picture 2" descr="10Guest Lecture, ECE657: S2016 - University of Waterloo © Dr. Alaa Khamis&#10;Genetic Algorithm&#10;• The Algorithm:&#10;Parents&#10;Offsp...">
            <a:extLst>
              <a:ext uri="{FF2B5EF4-FFF2-40B4-BE49-F238E27FC236}">
                <a16:creationId xmlns:a16="http://schemas.microsoft.com/office/drawing/2014/main" id="{D39E13DF-1C57-4562-811D-B0B85B50A9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463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5454-AB03-4FDE-8E5A-35203BA668E9}"/>
              </a:ext>
            </a:extLst>
          </p:cNvPr>
          <p:cNvSpPr>
            <a:spLocks noGrp="1"/>
          </p:cNvSpPr>
          <p:nvPr>
            <p:ph type="title"/>
          </p:nvPr>
        </p:nvSpPr>
        <p:spPr/>
        <p:txBody>
          <a:bodyPr/>
          <a:lstStyle/>
          <a:p>
            <a:endParaRPr lang="en-IN"/>
          </a:p>
        </p:txBody>
      </p:sp>
      <p:pic>
        <p:nvPicPr>
          <p:cNvPr id="16386" name="Picture 2" descr="12Guest Lecture, ECE657: S2016 - University of Waterloo © Dr. Alaa Khamis&#10;Genetic Algorithm&#10;• The Algorithm:&#10;Initialize po...">
            <a:extLst>
              <a:ext uri="{FF2B5EF4-FFF2-40B4-BE49-F238E27FC236}">
                <a16:creationId xmlns:a16="http://schemas.microsoft.com/office/drawing/2014/main" id="{4B338787-1EEA-4637-9838-F71B92E23A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600200"/>
            <a:ext cx="814724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473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00C6-61EB-45C5-8BB1-2D311A71E570}"/>
              </a:ext>
            </a:extLst>
          </p:cNvPr>
          <p:cNvSpPr>
            <a:spLocks noGrp="1"/>
          </p:cNvSpPr>
          <p:nvPr>
            <p:ph type="title"/>
          </p:nvPr>
        </p:nvSpPr>
        <p:spPr/>
        <p:txBody>
          <a:bodyPr/>
          <a:lstStyle/>
          <a:p>
            <a:r>
              <a:rPr lang="en-IN" dirty="0"/>
              <a:t>Genetic Algorithm</a:t>
            </a:r>
          </a:p>
        </p:txBody>
      </p:sp>
      <p:pic>
        <p:nvPicPr>
          <p:cNvPr id="12290" name="Picture 2" descr="Image for post">
            <a:extLst>
              <a:ext uri="{FF2B5EF4-FFF2-40B4-BE49-F238E27FC236}">
                <a16:creationId xmlns:a16="http://schemas.microsoft.com/office/drawing/2014/main" id="{6A1AFD14-4C04-4045-AA48-3F8BA82982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6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CC9B8-7A60-4F32-9EF6-F2F424100DDB}"/>
              </a:ext>
            </a:extLst>
          </p:cNvPr>
          <p:cNvSpPr>
            <a:spLocks noGrp="1"/>
          </p:cNvSpPr>
          <p:nvPr>
            <p:ph type="title"/>
          </p:nvPr>
        </p:nvSpPr>
        <p:spPr/>
        <p:txBody>
          <a:bodyPr/>
          <a:lstStyle/>
          <a:p>
            <a:r>
              <a:rPr lang="en-IN" dirty="0"/>
              <a:t>Genetic Algorithm</a:t>
            </a:r>
          </a:p>
        </p:txBody>
      </p:sp>
      <p:sp>
        <p:nvSpPr>
          <p:cNvPr id="3" name="Content Placeholder 2">
            <a:extLst>
              <a:ext uri="{FF2B5EF4-FFF2-40B4-BE49-F238E27FC236}">
                <a16:creationId xmlns:a16="http://schemas.microsoft.com/office/drawing/2014/main" id="{886D9B6D-039D-41C5-A3B1-450859A25F47}"/>
              </a:ext>
            </a:extLst>
          </p:cNvPr>
          <p:cNvSpPr>
            <a:spLocks noGrp="1"/>
          </p:cNvSpPr>
          <p:nvPr>
            <p:ph idx="1"/>
          </p:nvPr>
        </p:nvSpPr>
        <p:spPr/>
        <p:txBody>
          <a:bodyPr>
            <a:normAutofit fontScale="70000" lnSpcReduction="20000"/>
          </a:bodyPr>
          <a:lstStyle/>
          <a:p>
            <a:r>
              <a:rPr lang="en-US" b="0" i="0" dirty="0">
                <a:solidFill>
                  <a:srgbClr val="292929"/>
                </a:solidFill>
                <a:effectLst/>
                <a:latin typeface="medium-content-serif-font"/>
              </a:rPr>
              <a:t>To begin with, the working process of genetic algorithm also start by having an initial population. </a:t>
            </a:r>
          </a:p>
          <a:p>
            <a:r>
              <a:rPr lang="en-US" b="0" i="0" dirty="0">
                <a:solidFill>
                  <a:srgbClr val="292929"/>
                </a:solidFill>
                <a:effectLst/>
                <a:latin typeface="medium-content-serif-font"/>
              </a:rPr>
              <a:t>The first main stage is calculate fitness, calculate fitness can be consider as a part of the selection process as it basically used to calculate the “score” of each individuals to indicate whether its a strong individual or a weak one. </a:t>
            </a:r>
          </a:p>
          <a:p>
            <a:r>
              <a:rPr lang="en-US" b="0" i="0" dirty="0">
                <a:solidFill>
                  <a:srgbClr val="292929"/>
                </a:solidFill>
                <a:effectLst/>
                <a:latin typeface="medium-content-serif-font"/>
              </a:rPr>
              <a:t>All the strong entities then selected and passed to a stage called cross over, this stage is like the mating stage in the previous diagram. In this stage, 2 random parents is selected from the strong entity list to perform something called crossover which we will discuss later. </a:t>
            </a:r>
          </a:p>
          <a:p>
            <a:r>
              <a:rPr lang="en-US" b="0" i="0" dirty="0">
                <a:solidFill>
                  <a:srgbClr val="292929"/>
                </a:solidFill>
                <a:effectLst/>
                <a:latin typeface="medium-content-serif-font"/>
              </a:rPr>
              <a:t>After performing cross over, a child is created and also mutated to add some variation to the gene. Finally, this child rejoin the population and the process repeat again.</a:t>
            </a:r>
            <a:endParaRPr lang="en-IN" dirty="0"/>
          </a:p>
        </p:txBody>
      </p:sp>
    </p:spTree>
    <p:extLst>
      <p:ext uri="{BB962C8B-B14F-4D97-AF65-F5344CB8AC3E}">
        <p14:creationId xmlns:p14="http://schemas.microsoft.com/office/powerpoint/2010/main" val="2944815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C3C5B-47F5-4B9D-B332-CB9D5FA671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25CDA2-3172-4BC7-8DFD-CDB07E7F15A9}"/>
              </a:ext>
            </a:extLst>
          </p:cNvPr>
          <p:cNvSpPr>
            <a:spLocks noGrp="1"/>
          </p:cNvSpPr>
          <p:nvPr>
            <p:ph idx="1"/>
          </p:nvPr>
        </p:nvSpPr>
        <p:spPr/>
        <p:txBody>
          <a:bodyPr>
            <a:normAutofit fontScale="85000" lnSpcReduction="20000"/>
          </a:bodyPr>
          <a:lstStyle/>
          <a:p>
            <a:r>
              <a:rPr lang="en-US" b="0" i="0" dirty="0">
                <a:solidFill>
                  <a:srgbClr val="292929"/>
                </a:solidFill>
                <a:effectLst/>
                <a:latin typeface="medium-content-serif-font"/>
              </a:rPr>
              <a:t>Crossover is the stage where selected solutions are combined to form new solutions. Just like the selecting stage, there are also many techniques of crossover and you can also find them here.</a:t>
            </a:r>
          </a:p>
          <a:p>
            <a:pPr algn="l"/>
            <a:r>
              <a:rPr lang="en-US" b="0" i="0" dirty="0">
                <a:solidFill>
                  <a:srgbClr val="292929"/>
                </a:solidFill>
                <a:effectLst/>
                <a:latin typeface="medium-content-serif-font"/>
              </a:rPr>
              <a:t>Similar to selection stage, in crossover stage, you can also invent your own crossover techniques, however, there are also some techniques that you can use:</a:t>
            </a:r>
          </a:p>
          <a:p>
            <a:pPr algn="l">
              <a:buFont typeface="Arial" panose="020B0604020202020204" pitchFamily="34" charset="0"/>
              <a:buChar char="•"/>
            </a:pPr>
            <a:r>
              <a:rPr lang="en-US" b="0" i="0" dirty="0">
                <a:solidFill>
                  <a:srgbClr val="292929"/>
                </a:solidFill>
                <a:effectLst/>
                <a:latin typeface="medium-content-serif-font"/>
              </a:rPr>
              <a:t>Single-point crossover</a:t>
            </a:r>
          </a:p>
          <a:p>
            <a:pPr algn="l">
              <a:buFont typeface="Arial" panose="020B0604020202020204" pitchFamily="34" charset="0"/>
              <a:buChar char="•"/>
            </a:pPr>
            <a:r>
              <a:rPr lang="en-US" b="0" i="0" dirty="0">
                <a:solidFill>
                  <a:srgbClr val="292929"/>
                </a:solidFill>
                <a:effectLst/>
                <a:latin typeface="medium-content-serif-font"/>
              </a:rPr>
              <a:t>Two-point crossover</a:t>
            </a:r>
          </a:p>
          <a:p>
            <a:pPr algn="l">
              <a:buFont typeface="Arial" panose="020B0604020202020204" pitchFamily="34" charset="0"/>
              <a:buChar char="•"/>
            </a:pPr>
            <a:r>
              <a:rPr lang="en-US" b="0" i="0" dirty="0">
                <a:solidFill>
                  <a:srgbClr val="292929"/>
                </a:solidFill>
                <a:effectLst/>
                <a:latin typeface="medium-content-serif-font"/>
              </a:rPr>
              <a:t>Uniform crossover</a:t>
            </a:r>
          </a:p>
          <a:p>
            <a:pPr algn="l">
              <a:buFont typeface="Arial" panose="020B0604020202020204" pitchFamily="34" charset="0"/>
              <a:buChar char="•"/>
            </a:pPr>
            <a:r>
              <a:rPr lang="en-US" b="0" i="0" dirty="0">
                <a:solidFill>
                  <a:srgbClr val="292929"/>
                </a:solidFill>
                <a:effectLst/>
                <a:latin typeface="medium-content-serif-font"/>
              </a:rPr>
              <a:t>Three parent crossover</a:t>
            </a:r>
          </a:p>
        </p:txBody>
      </p:sp>
    </p:spTree>
    <p:extLst>
      <p:ext uri="{BB962C8B-B14F-4D97-AF65-F5344CB8AC3E}">
        <p14:creationId xmlns:p14="http://schemas.microsoft.com/office/powerpoint/2010/main" val="2343069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1B78-5EB1-4351-BA38-B6256F8C8BBE}"/>
              </a:ext>
            </a:extLst>
          </p:cNvPr>
          <p:cNvSpPr>
            <a:spLocks noGrp="1"/>
          </p:cNvSpPr>
          <p:nvPr>
            <p:ph type="title"/>
          </p:nvPr>
        </p:nvSpPr>
        <p:spPr/>
        <p:txBody>
          <a:bodyPr/>
          <a:lstStyle/>
          <a:p>
            <a:r>
              <a:rPr lang="en-IN" dirty="0"/>
              <a:t>Mutate Child</a:t>
            </a:r>
          </a:p>
        </p:txBody>
      </p:sp>
      <p:sp>
        <p:nvSpPr>
          <p:cNvPr id="3" name="Content Placeholder 2">
            <a:extLst>
              <a:ext uri="{FF2B5EF4-FFF2-40B4-BE49-F238E27FC236}">
                <a16:creationId xmlns:a16="http://schemas.microsoft.com/office/drawing/2014/main" id="{5216DB35-A509-49E2-BF34-C4C45F03F0D6}"/>
              </a:ext>
            </a:extLst>
          </p:cNvPr>
          <p:cNvSpPr>
            <a:spLocks noGrp="1"/>
          </p:cNvSpPr>
          <p:nvPr>
            <p:ph idx="1"/>
          </p:nvPr>
        </p:nvSpPr>
        <p:spPr/>
        <p:txBody>
          <a:bodyPr/>
          <a:lstStyle/>
          <a:p>
            <a:r>
              <a:rPr lang="en-US" b="0" i="0" dirty="0">
                <a:solidFill>
                  <a:srgbClr val="292929"/>
                </a:solidFill>
                <a:effectLst/>
                <a:latin typeface="medium-content-serif-font"/>
              </a:rPr>
              <a:t>By thinking different, an individual can whether become the leader of the herd or a complete dumb-ass.</a:t>
            </a:r>
          </a:p>
          <a:p>
            <a:r>
              <a:rPr lang="en-US" dirty="0"/>
              <a:t>Instead, adding mutation to a child is like helping them to</a:t>
            </a:r>
          </a:p>
          <a:p>
            <a:endParaRPr lang="en-IN" dirty="0"/>
          </a:p>
        </p:txBody>
      </p:sp>
      <p:pic>
        <p:nvPicPr>
          <p:cNvPr id="4" name="Picture 3">
            <a:extLst>
              <a:ext uri="{FF2B5EF4-FFF2-40B4-BE49-F238E27FC236}">
                <a16:creationId xmlns:a16="http://schemas.microsoft.com/office/drawing/2014/main" id="{B6771AA8-3737-4291-8AC0-555F2DB105BF}"/>
              </a:ext>
            </a:extLst>
          </p:cNvPr>
          <p:cNvPicPr>
            <a:picLocks noChangeAspect="1"/>
          </p:cNvPicPr>
          <p:nvPr/>
        </p:nvPicPr>
        <p:blipFill>
          <a:blip r:embed="rId2"/>
          <a:stretch>
            <a:fillRect/>
          </a:stretch>
        </p:blipFill>
        <p:spPr>
          <a:xfrm>
            <a:off x="3707904" y="4028381"/>
            <a:ext cx="4876800" cy="2097782"/>
          </a:xfrm>
          <a:prstGeom prst="rect">
            <a:avLst/>
          </a:prstGeom>
        </p:spPr>
      </p:pic>
    </p:spTree>
    <p:extLst>
      <p:ext uri="{BB962C8B-B14F-4D97-AF65-F5344CB8AC3E}">
        <p14:creationId xmlns:p14="http://schemas.microsoft.com/office/powerpoint/2010/main" val="3580513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CAA7E-915B-4FE0-8C8F-32991CB5B508}"/>
              </a:ext>
            </a:extLst>
          </p:cNvPr>
          <p:cNvSpPr>
            <a:spLocks noGrp="1"/>
          </p:cNvSpPr>
          <p:nvPr>
            <p:ph type="ctrTitle"/>
          </p:nvPr>
        </p:nvSpPr>
        <p:spPr/>
        <p:txBody>
          <a:bodyPr/>
          <a:lstStyle/>
          <a:p>
            <a:r>
              <a:rPr lang="en-IN" dirty="0"/>
              <a:t>Hands on Exercises</a:t>
            </a:r>
          </a:p>
        </p:txBody>
      </p:sp>
      <p:sp>
        <p:nvSpPr>
          <p:cNvPr id="5" name="Subtitle 4">
            <a:extLst>
              <a:ext uri="{FF2B5EF4-FFF2-40B4-BE49-F238E27FC236}">
                <a16:creationId xmlns:a16="http://schemas.microsoft.com/office/drawing/2014/main" id="{667F4FE4-ACDF-4EBC-B851-686F9819083B}"/>
              </a:ext>
            </a:extLst>
          </p:cNvPr>
          <p:cNvSpPr>
            <a:spLocks noGrp="1"/>
          </p:cNvSpPr>
          <p:nvPr>
            <p:ph type="subTitle" idx="1"/>
          </p:nvPr>
        </p:nvSpPr>
        <p:spPr/>
        <p:txBody>
          <a:bodyPr/>
          <a:lstStyle/>
          <a:p>
            <a:r>
              <a:rPr lang="en-IN" dirty="0"/>
              <a:t>CVSN Reddy</a:t>
            </a:r>
          </a:p>
          <a:p>
            <a:r>
              <a:rPr lang="en-IN" dirty="0"/>
              <a:t>DSU Bangalore</a:t>
            </a:r>
          </a:p>
        </p:txBody>
      </p:sp>
    </p:spTree>
    <p:extLst>
      <p:ext uri="{BB962C8B-B14F-4D97-AF65-F5344CB8AC3E}">
        <p14:creationId xmlns:p14="http://schemas.microsoft.com/office/powerpoint/2010/main" val="740651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401EF4-ED64-450C-9007-F7CC7AAF0E4C}"/>
              </a:ext>
            </a:extLst>
          </p:cNvPr>
          <p:cNvSpPr>
            <a:spLocks noGrp="1"/>
          </p:cNvSpPr>
          <p:nvPr>
            <p:ph idx="1"/>
          </p:nvPr>
        </p:nvSpPr>
        <p:spPr/>
        <p:txBody>
          <a:bodyPr>
            <a:normAutofit fontScale="92500" lnSpcReduction="20000"/>
          </a:bodyPr>
          <a:lstStyle/>
          <a:p>
            <a:r>
              <a:rPr lang="en-IN" dirty="0"/>
              <a:t>Python</a:t>
            </a:r>
          </a:p>
          <a:p>
            <a:pPr lvl="1"/>
            <a:r>
              <a:rPr lang="en-US" dirty="0"/>
              <a:t>Widely used programming language for Machine Learning</a:t>
            </a:r>
          </a:p>
          <a:p>
            <a:pPr lvl="1"/>
            <a:r>
              <a:rPr lang="en-US" dirty="0"/>
              <a:t>Python IDE Anaconda</a:t>
            </a:r>
          </a:p>
          <a:p>
            <a:r>
              <a:rPr lang="en-IN" dirty="0"/>
              <a:t>NumPy, SciPy, Matplotlib</a:t>
            </a:r>
          </a:p>
          <a:p>
            <a:pPr lvl="1"/>
            <a:r>
              <a:rPr lang="en-US" dirty="0"/>
              <a:t>Scientific computing libraries in Python</a:t>
            </a:r>
          </a:p>
          <a:p>
            <a:r>
              <a:rPr lang="en-IN"/>
              <a:t>Scikit-learn, KERAS, NLTK</a:t>
            </a:r>
            <a:endParaRPr lang="en-IN" dirty="0"/>
          </a:p>
          <a:p>
            <a:pPr lvl="1"/>
            <a:r>
              <a:rPr lang="en-US" dirty="0"/>
              <a:t>Machine Learning library in Python (based on the above ones)</a:t>
            </a:r>
          </a:p>
          <a:p>
            <a:r>
              <a:rPr lang="en-US" dirty="0"/>
              <a:t>Basics of Python and scientific computing</a:t>
            </a:r>
          </a:p>
          <a:p>
            <a:pPr lvl="1"/>
            <a:r>
              <a:rPr lang="en-IN" dirty="0">
                <a:hlinkClick r:id="rId2"/>
              </a:rPr>
              <a:t>http://scipy-lectures.github.io/</a:t>
            </a:r>
            <a:endParaRPr lang="en-IN" dirty="0"/>
          </a:p>
          <a:p>
            <a:pPr marL="457200" lvl="1" indent="0">
              <a:buNone/>
            </a:pPr>
            <a:endParaRPr lang="en-IN" dirty="0"/>
          </a:p>
          <a:p>
            <a:pPr marL="0" indent="0">
              <a:buNone/>
            </a:pPr>
            <a:endParaRPr lang="en-IN" dirty="0"/>
          </a:p>
        </p:txBody>
      </p:sp>
      <p:sp>
        <p:nvSpPr>
          <p:cNvPr id="3" name="Title 2">
            <a:extLst>
              <a:ext uri="{FF2B5EF4-FFF2-40B4-BE49-F238E27FC236}">
                <a16:creationId xmlns:a16="http://schemas.microsoft.com/office/drawing/2014/main" id="{EFDCE5A4-934E-4A75-9A2B-FA50414ADABB}"/>
              </a:ext>
            </a:extLst>
          </p:cNvPr>
          <p:cNvSpPr>
            <a:spLocks noGrp="1"/>
          </p:cNvSpPr>
          <p:nvPr>
            <p:ph type="title"/>
          </p:nvPr>
        </p:nvSpPr>
        <p:spPr/>
        <p:txBody>
          <a:bodyPr>
            <a:normAutofit fontScale="90000"/>
          </a:bodyPr>
          <a:lstStyle/>
          <a:p>
            <a:r>
              <a:rPr lang="en-IN" dirty="0"/>
              <a:t>Python Scientific Lecture Notes</a:t>
            </a:r>
            <a:br>
              <a:rPr lang="en-IN" dirty="0"/>
            </a:br>
            <a:endParaRPr lang="en-IN" dirty="0"/>
          </a:p>
        </p:txBody>
      </p:sp>
    </p:spTree>
    <p:extLst>
      <p:ext uri="{BB962C8B-B14F-4D97-AF65-F5344CB8AC3E}">
        <p14:creationId xmlns:p14="http://schemas.microsoft.com/office/powerpoint/2010/main" val="4230769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88B5978-5D0A-4E9E-B7C9-74D74204026E}"/>
              </a:ext>
            </a:extLst>
          </p:cNvPr>
          <p:cNvPicPr>
            <a:picLocks noGrp="1" noChangeAspect="1"/>
          </p:cNvPicPr>
          <p:nvPr>
            <p:ph idx="1"/>
          </p:nvPr>
        </p:nvPicPr>
        <p:blipFill>
          <a:blip r:embed="rId2"/>
          <a:stretch>
            <a:fillRect/>
          </a:stretch>
        </p:blipFill>
        <p:spPr>
          <a:xfrm>
            <a:off x="539552" y="1500188"/>
            <a:ext cx="7992888" cy="4881140"/>
          </a:xfrm>
          <a:prstGeom prst="rect">
            <a:avLst/>
          </a:prstGeom>
        </p:spPr>
      </p:pic>
      <p:sp>
        <p:nvSpPr>
          <p:cNvPr id="3" name="Title 2">
            <a:extLst>
              <a:ext uri="{FF2B5EF4-FFF2-40B4-BE49-F238E27FC236}">
                <a16:creationId xmlns:a16="http://schemas.microsoft.com/office/drawing/2014/main" id="{AD2BAC17-050A-4C7B-8F0B-03F5D64ABBA3}"/>
              </a:ext>
            </a:extLst>
          </p:cNvPr>
          <p:cNvSpPr>
            <a:spLocks noGrp="1"/>
          </p:cNvSpPr>
          <p:nvPr>
            <p:ph type="title"/>
          </p:nvPr>
        </p:nvSpPr>
        <p:spPr/>
        <p:txBody>
          <a:bodyPr/>
          <a:lstStyle/>
          <a:p>
            <a:r>
              <a:rPr lang="en-IN" dirty="0"/>
              <a:t>AI Branches</a:t>
            </a:r>
          </a:p>
        </p:txBody>
      </p:sp>
    </p:spTree>
    <p:extLst>
      <p:ext uri="{BB962C8B-B14F-4D97-AF65-F5344CB8AC3E}">
        <p14:creationId xmlns:p14="http://schemas.microsoft.com/office/powerpoint/2010/main" val="2265059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C0D9C8-9ECF-4365-B2E5-D34F867979C0}"/>
              </a:ext>
            </a:extLst>
          </p:cNvPr>
          <p:cNvSpPr>
            <a:spLocks noGrp="1"/>
          </p:cNvSpPr>
          <p:nvPr>
            <p:ph idx="1"/>
          </p:nvPr>
        </p:nvSpPr>
        <p:spPr/>
        <p:txBody>
          <a:bodyPr>
            <a:normAutofit fontScale="40000" lnSpcReduction="20000"/>
          </a:bodyPr>
          <a:lstStyle/>
          <a:p>
            <a:pPr fontAlgn="base"/>
            <a:r>
              <a:rPr lang="en-US" dirty="0" err="1"/>
              <a:t>Scikit</a:t>
            </a:r>
            <a:r>
              <a:rPr lang="en-US" dirty="0"/>
              <a:t>-learn is one of the most widely-used Python packages for data science and machine learning. It enables you to perform many operations and provides a variety of algorithms. </a:t>
            </a:r>
            <a:r>
              <a:rPr lang="en-US" dirty="0" err="1"/>
              <a:t>Scikit</a:t>
            </a:r>
            <a:r>
              <a:rPr lang="en-US" dirty="0"/>
              <a:t>-learn also offers excellent documentation about its classes, methods, and functions, as well as the explanations on the background of used algorithms.</a:t>
            </a:r>
          </a:p>
          <a:p>
            <a:pPr fontAlgn="base"/>
            <a:r>
              <a:rPr lang="en-US" dirty="0" err="1"/>
              <a:t>Scikit</a:t>
            </a:r>
            <a:r>
              <a:rPr lang="en-US" dirty="0"/>
              <a:t>-learn supports:</a:t>
            </a:r>
          </a:p>
          <a:p>
            <a:pPr fontAlgn="base"/>
            <a:r>
              <a:rPr lang="en-US" dirty="0"/>
              <a:t>data preprocessing,</a:t>
            </a:r>
          </a:p>
          <a:p>
            <a:pPr fontAlgn="base"/>
            <a:r>
              <a:rPr lang="en-US" dirty="0"/>
              <a:t>dimensionality reduction,</a:t>
            </a:r>
          </a:p>
          <a:p>
            <a:pPr fontAlgn="base"/>
            <a:r>
              <a:rPr lang="en-US" dirty="0"/>
              <a:t>model selection,</a:t>
            </a:r>
          </a:p>
          <a:p>
            <a:pPr fontAlgn="base"/>
            <a:r>
              <a:rPr lang="en-US" dirty="0"/>
              <a:t>regression,</a:t>
            </a:r>
          </a:p>
          <a:p>
            <a:pPr fontAlgn="base"/>
            <a:r>
              <a:rPr lang="en-US" dirty="0"/>
              <a:t>classification,</a:t>
            </a:r>
          </a:p>
          <a:p>
            <a:pPr fontAlgn="base"/>
            <a:r>
              <a:rPr lang="en-US" dirty="0"/>
              <a:t>cluster analysis.</a:t>
            </a:r>
          </a:p>
          <a:p>
            <a:pPr fontAlgn="base"/>
            <a:r>
              <a:rPr lang="en-US" dirty="0"/>
              <a:t>It also provides several datasets you can use to test your models.</a:t>
            </a:r>
          </a:p>
          <a:p>
            <a:pPr fontAlgn="base"/>
            <a:r>
              <a:rPr lang="en-US" dirty="0" err="1"/>
              <a:t>Scikit</a:t>
            </a:r>
            <a:r>
              <a:rPr lang="en-US" dirty="0"/>
              <a:t>-learn doesn’t implement everything related to machine learning. For example, it hasn’t comprehensive support for:</a:t>
            </a:r>
          </a:p>
          <a:p>
            <a:pPr fontAlgn="base"/>
            <a:r>
              <a:rPr lang="en-US" dirty="0"/>
              <a:t>neural networks,</a:t>
            </a:r>
          </a:p>
          <a:p>
            <a:pPr fontAlgn="base"/>
            <a:r>
              <a:rPr lang="en-US" dirty="0"/>
              <a:t>self-organizing maps (</a:t>
            </a:r>
            <a:r>
              <a:rPr lang="en-US" dirty="0" err="1"/>
              <a:t>Kohonen’s</a:t>
            </a:r>
            <a:r>
              <a:rPr lang="en-US" dirty="0"/>
              <a:t> networks),</a:t>
            </a:r>
          </a:p>
          <a:p>
            <a:pPr fontAlgn="base"/>
            <a:r>
              <a:rPr lang="en-US" dirty="0"/>
              <a:t>association rule learning,</a:t>
            </a:r>
          </a:p>
          <a:p>
            <a:pPr fontAlgn="base"/>
            <a:r>
              <a:rPr lang="en-US" dirty="0"/>
              <a:t>reinforcement learning, and so on.</a:t>
            </a:r>
          </a:p>
          <a:p>
            <a:pPr fontAlgn="base"/>
            <a:r>
              <a:rPr lang="en-US" dirty="0" err="1"/>
              <a:t>Scikit</a:t>
            </a:r>
            <a:r>
              <a:rPr lang="en-US" dirty="0"/>
              <a:t>-learn is built on NumPy and SciPy, so you need to understand at least basics of these two libraries to effectively apply it.</a:t>
            </a:r>
          </a:p>
          <a:p>
            <a:pPr fontAlgn="base"/>
            <a:r>
              <a:rPr lang="en-US" dirty="0" err="1"/>
              <a:t>Scikit</a:t>
            </a:r>
            <a:r>
              <a:rPr lang="en-US" dirty="0"/>
              <a:t>-learn is an open-source package. Like most stuff from the Python ecosystem, it’s free even for commercial usage. It’s licensed under the BSD.</a:t>
            </a:r>
          </a:p>
        </p:txBody>
      </p:sp>
      <p:sp>
        <p:nvSpPr>
          <p:cNvPr id="3" name="Title 2">
            <a:extLst>
              <a:ext uri="{FF2B5EF4-FFF2-40B4-BE49-F238E27FC236}">
                <a16:creationId xmlns:a16="http://schemas.microsoft.com/office/drawing/2014/main" id="{A7201DF3-7D36-4CE8-A092-C9BE3E5A57F0}"/>
              </a:ext>
            </a:extLst>
          </p:cNvPr>
          <p:cNvSpPr>
            <a:spLocks noGrp="1"/>
          </p:cNvSpPr>
          <p:nvPr>
            <p:ph type="title"/>
          </p:nvPr>
        </p:nvSpPr>
        <p:spPr/>
        <p:txBody>
          <a:bodyPr/>
          <a:lstStyle/>
          <a:p>
            <a:r>
              <a:rPr lang="en-IN" dirty="0" err="1"/>
              <a:t>Scikit</a:t>
            </a:r>
            <a:r>
              <a:rPr lang="en-IN" dirty="0"/>
              <a:t> Learn – Python ML Library</a:t>
            </a:r>
          </a:p>
        </p:txBody>
      </p:sp>
    </p:spTree>
    <p:extLst>
      <p:ext uri="{BB962C8B-B14F-4D97-AF65-F5344CB8AC3E}">
        <p14:creationId xmlns:p14="http://schemas.microsoft.com/office/powerpoint/2010/main" val="4089817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0C941-2FDC-4943-AF74-E28C71FCB029}"/>
              </a:ext>
            </a:extLst>
          </p:cNvPr>
          <p:cNvSpPr>
            <a:spLocks noGrp="1"/>
          </p:cNvSpPr>
          <p:nvPr>
            <p:ph idx="1"/>
          </p:nvPr>
        </p:nvSpPr>
        <p:spPr/>
        <p:txBody>
          <a:bodyPr>
            <a:normAutofit fontScale="62500" lnSpcReduction="20000"/>
          </a:bodyPr>
          <a:lstStyle/>
          <a:p>
            <a:pPr algn="l"/>
            <a:r>
              <a:rPr lang="en-US" b="0" i="0" dirty="0">
                <a:solidFill>
                  <a:srgbClr val="222222"/>
                </a:solidFill>
                <a:effectLst/>
                <a:latin typeface="verdana" panose="020B0604030504040204" pitchFamily="34" charset="0"/>
              </a:rPr>
              <a:t> Pandas is the name for a Python module, which is rounding up the capabilities of </a:t>
            </a:r>
            <a:r>
              <a:rPr lang="en-US" b="0" i="0" dirty="0" err="1">
                <a:solidFill>
                  <a:srgbClr val="222222"/>
                </a:solidFill>
                <a:effectLst/>
                <a:latin typeface="verdana" panose="020B0604030504040204" pitchFamily="34" charset="0"/>
              </a:rPr>
              <a:t>Numpy</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Scipy</a:t>
            </a:r>
            <a:r>
              <a:rPr lang="en-US" b="0" i="0" dirty="0">
                <a:solidFill>
                  <a:srgbClr val="222222"/>
                </a:solidFill>
                <a:effectLst/>
                <a:latin typeface="verdana" panose="020B0604030504040204" pitchFamily="34" charset="0"/>
              </a:rPr>
              <a:t> and </a:t>
            </a:r>
            <a:r>
              <a:rPr lang="en-US" b="0" i="0" dirty="0" err="1">
                <a:solidFill>
                  <a:srgbClr val="222222"/>
                </a:solidFill>
                <a:effectLst/>
                <a:latin typeface="verdana" panose="020B0604030504040204" pitchFamily="34" charset="0"/>
              </a:rPr>
              <a:t>Matplotlab</a:t>
            </a:r>
            <a:r>
              <a:rPr lang="en-US" b="0" i="0" dirty="0">
                <a:solidFill>
                  <a:srgbClr val="222222"/>
                </a:solidFill>
                <a:effectLst/>
                <a:latin typeface="verdana" panose="020B0604030504040204" pitchFamily="34" charset="0"/>
              </a:rPr>
              <a:t>. The word pandas is an acronym which is derived from "Python and data analysis" and "panel data".</a:t>
            </a:r>
          </a:p>
          <a:p>
            <a:pPr algn="l"/>
            <a:r>
              <a:rPr lang="en-US" b="0" i="0" dirty="0">
                <a:solidFill>
                  <a:srgbClr val="222222"/>
                </a:solidFill>
                <a:effectLst/>
                <a:latin typeface="verdana" panose="020B0604030504040204" pitchFamily="34" charset="0"/>
              </a:rPr>
              <a:t>There is often some confusion about whether Pandas is an alternative to </a:t>
            </a:r>
            <a:r>
              <a:rPr lang="en-US" b="0" i="0" dirty="0" err="1">
                <a:solidFill>
                  <a:srgbClr val="222222"/>
                </a:solidFill>
                <a:effectLst/>
                <a:latin typeface="verdana" panose="020B0604030504040204" pitchFamily="34" charset="0"/>
              </a:rPr>
              <a:t>Numpy</a:t>
            </a:r>
            <a:r>
              <a:rPr lang="en-US" b="0" i="0" dirty="0">
                <a:solidFill>
                  <a:srgbClr val="222222"/>
                </a:solidFill>
                <a:effectLst/>
                <a:latin typeface="verdana" panose="020B0604030504040204" pitchFamily="34" charset="0"/>
              </a:rPr>
              <a:t>, SciPy and Matplotlib. The truth is that it is built on top of </a:t>
            </a:r>
            <a:r>
              <a:rPr lang="en-US" b="0" i="0" dirty="0" err="1">
                <a:solidFill>
                  <a:srgbClr val="222222"/>
                </a:solidFill>
                <a:effectLst/>
                <a:latin typeface="verdana" panose="020B0604030504040204" pitchFamily="34" charset="0"/>
              </a:rPr>
              <a:t>Numpy</a:t>
            </a:r>
            <a:r>
              <a:rPr lang="en-US" b="0" i="0" dirty="0">
                <a:solidFill>
                  <a:srgbClr val="222222"/>
                </a:solidFill>
                <a:effectLst/>
                <a:latin typeface="verdana" panose="020B0604030504040204" pitchFamily="34" charset="0"/>
              </a:rPr>
              <a:t>. This means that </a:t>
            </a:r>
            <a:r>
              <a:rPr lang="en-US" b="0" i="0" dirty="0" err="1">
                <a:solidFill>
                  <a:srgbClr val="222222"/>
                </a:solidFill>
                <a:effectLst/>
                <a:latin typeface="verdana" panose="020B0604030504040204" pitchFamily="34" charset="0"/>
              </a:rPr>
              <a:t>Numpy</a:t>
            </a:r>
            <a:r>
              <a:rPr lang="en-US" b="0" i="0" dirty="0">
                <a:solidFill>
                  <a:srgbClr val="222222"/>
                </a:solidFill>
                <a:effectLst/>
                <a:latin typeface="verdana" panose="020B0604030504040204" pitchFamily="34" charset="0"/>
              </a:rPr>
              <a:t> is required by pandas. </a:t>
            </a:r>
            <a:r>
              <a:rPr lang="en-US" b="0" i="0" dirty="0" err="1">
                <a:solidFill>
                  <a:srgbClr val="222222"/>
                </a:solidFill>
                <a:effectLst/>
                <a:latin typeface="verdana" panose="020B0604030504040204" pitchFamily="34" charset="0"/>
              </a:rPr>
              <a:t>Scipy</a:t>
            </a:r>
            <a:r>
              <a:rPr lang="en-US" b="0" i="0" dirty="0">
                <a:solidFill>
                  <a:srgbClr val="222222"/>
                </a:solidFill>
                <a:effectLst/>
                <a:latin typeface="verdana" panose="020B0604030504040204" pitchFamily="34" charset="0"/>
              </a:rPr>
              <a:t> and Matplotlib on the other hand are not required by pandas but they are extremely useful. That's why the Pandas project lists them as "optional dependency".</a:t>
            </a:r>
          </a:p>
          <a:p>
            <a:pPr algn="l"/>
            <a:r>
              <a:rPr lang="en-US" b="0" i="0" dirty="0">
                <a:solidFill>
                  <a:srgbClr val="222222"/>
                </a:solidFill>
                <a:effectLst/>
                <a:latin typeface="verdana" panose="020B0604030504040204" pitchFamily="34" charset="0"/>
              </a:rPr>
              <a:t>Pandas is a software library written for the Python programming language. It is used for data manipulation and analysis. It provides special data structures and operations for the manipulation of numerical tables and time series.</a:t>
            </a:r>
          </a:p>
          <a:p>
            <a:endParaRPr lang="en-IN" dirty="0"/>
          </a:p>
        </p:txBody>
      </p:sp>
      <p:sp>
        <p:nvSpPr>
          <p:cNvPr id="3" name="Title 2">
            <a:extLst>
              <a:ext uri="{FF2B5EF4-FFF2-40B4-BE49-F238E27FC236}">
                <a16:creationId xmlns:a16="http://schemas.microsoft.com/office/drawing/2014/main" id="{A871F923-D187-4103-ACBB-DFD200738133}"/>
              </a:ext>
            </a:extLst>
          </p:cNvPr>
          <p:cNvSpPr>
            <a:spLocks noGrp="1"/>
          </p:cNvSpPr>
          <p:nvPr>
            <p:ph type="title"/>
          </p:nvPr>
        </p:nvSpPr>
        <p:spPr/>
        <p:txBody>
          <a:bodyPr/>
          <a:lstStyle/>
          <a:p>
            <a:r>
              <a:rPr lang="en-IN" dirty="0"/>
              <a:t>Pandas</a:t>
            </a:r>
          </a:p>
        </p:txBody>
      </p:sp>
    </p:spTree>
    <p:extLst>
      <p:ext uri="{BB962C8B-B14F-4D97-AF65-F5344CB8AC3E}">
        <p14:creationId xmlns:p14="http://schemas.microsoft.com/office/powerpoint/2010/main" val="2596451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45AC2-03D1-421C-A376-C4E48E657C1E}"/>
              </a:ext>
            </a:extLst>
          </p:cNvPr>
          <p:cNvSpPr>
            <a:spLocks noGrp="1"/>
          </p:cNvSpPr>
          <p:nvPr>
            <p:ph type="title"/>
          </p:nvPr>
        </p:nvSpPr>
        <p:spPr/>
        <p:txBody>
          <a:bodyPr/>
          <a:lstStyle/>
          <a:p>
            <a:r>
              <a:rPr lang="en-IN" dirty="0"/>
              <a:t>Pandas</a:t>
            </a:r>
          </a:p>
        </p:txBody>
      </p:sp>
      <p:sp>
        <p:nvSpPr>
          <p:cNvPr id="3" name="Content Placeholder 2">
            <a:extLst>
              <a:ext uri="{FF2B5EF4-FFF2-40B4-BE49-F238E27FC236}">
                <a16:creationId xmlns:a16="http://schemas.microsoft.com/office/drawing/2014/main" id="{E39DD328-5E94-4FB2-BE4D-9C845E09A4C9}"/>
              </a:ext>
            </a:extLst>
          </p:cNvPr>
          <p:cNvSpPr>
            <a:spLocks noGrp="1"/>
          </p:cNvSpPr>
          <p:nvPr>
            <p:ph idx="1"/>
          </p:nvPr>
        </p:nvSpPr>
        <p:spPr/>
        <p:txBody>
          <a:bodyPr>
            <a:normAutofit fontScale="92500" lnSpcReduction="10000"/>
          </a:bodyPr>
          <a:lstStyle/>
          <a:p>
            <a:r>
              <a:rPr lang="en-US" dirty="0"/>
              <a:t>Not only is the pandas library a central component of the data science toolkit but it is used in conjunction with other libraries in that collection.</a:t>
            </a:r>
          </a:p>
          <a:p>
            <a:r>
              <a:rPr lang="en-US" dirty="0"/>
              <a:t>Pandas is built on top of the </a:t>
            </a:r>
            <a:r>
              <a:rPr lang="en-US" b="1" dirty="0"/>
              <a:t>NumPy</a:t>
            </a:r>
            <a:r>
              <a:rPr lang="en-US" dirty="0"/>
              <a:t> package, meaning a lot of the structure of NumPy is used or replicated in Pandas. Data in pandas is often used to feed statistical analysis in </a:t>
            </a:r>
            <a:r>
              <a:rPr lang="en-US" b="1" dirty="0"/>
              <a:t>SciPy</a:t>
            </a:r>
            <a:r>
              <a:rPr lang="en-US" dirty="0"/>
              <a:t>, plotting functions from </a:t>
            </a:r>
            <a:r>
              <a:rPr lang="en-US" b="1" dirty="0"/>
              <a:t>Matplotlib</a:t>
            </a:r>
            <a:r>
              <a:rPr lang="en-US" dirty="0"/>
              <a:t>, and machine learning algorithms in </a:t>
            </a:r>
            <a:r>
              <a:rPr lang="en-US" b="1" dirty="0" err="1"/>
              <a:t>Scikit</a:t>
            </a:r>
            <a:r>
              <a:rPr lang="en-US" b="1" dirty="0"/>
              <a:t>-learn</a:t>
            </a:r>
            <a:r>
              <a:rPr lang="en-US" dirty="0"/>
              <a:t>.</a:t>
            </a:r>
          </a:p>
          <a:p>
            <a:endParaRPr lang="en-IN" dirty="0"/>
          </a:p>
        </p:txBody>
      </p:sp>
    </p:spTree>
    <p:extLst>
      <p:ext uri="{BB962C8B-B14F-4D97-AF65-F5344CB8AC3E}">
        <p14:creationId xmlns:p14="http://schemas.microsoft.com/office/powerpoint/2010/main" val="3953162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D26D6-E4F0-4682-898E-DA96BEB185F5}"/>
              </a:ext>
            </a:extLst>
          </p:cNvPr>
          <p:cNvSpPr>
            <a:spLocks noGrp="1"/>
          </p:cNvSpPr>
          <p:nvPr>
            <p:ph type="title"/>
          </p:nvPr>
        </p:nvSpPr>
        <p:spPr/>
        <p:txBody>
          <a:bodyPr/>
          <a:lstStyle/>
          <a:p>
            <a:r>
              <a:rPr lang="en-IN" dirty="0"/>
              <a:t>Pandas</a:t>
            </a:r>
          </a:p>
        </p:txBody>
      </p:sp>
      <p:sp>
        <p:nvSpPr>
          <p:cNvPr id="3" name="Content Placeholder 2">
            <a:extLst>
              <a:ext uri="{FF2B5EF4-FFF2-40B4-BE49-F238E27FC236}">
                <a16:creationId xmlns:a16="http://schemas.microsoft.com/office/drawing/2014/main" id="{2DECC20F-30BE-4471-B29B-A53255CEA524}"/>
              </a:ext>
            </a:extLst>
          </p:cNvPr>
          <p:cNvSpPr>
            <a:spLocks noGrp="1"/>
          </p:cNvSpPr>
          <p:nvPr>
            <p:ph idx="1"/>
          </p:nvPr>
        </p:nvSpPr>
        <p:spPr/>
        <p:txBody>
          <a:bodyPr>
            <a:normAutofit fontScale="55000" lnSpcReduction="20000"/>
          </a:bodyPr>
          <a:lstStyle/>
          <a:p>
            <a:r>
              <a:rPr lang="en-US" b="1"/>
              <a:t>What's Pandas for?</a:t>
            </a:r>
          </a:p>
          <a:p>
            <a:r>
              <a:rPr lang="en-US"/>
              <a:t>Pandas has so many uses that it might make sense to list the things it can't do instead of what it can do.</a:t>
            </a:r>
          </a:p>
          <a:p>
            <a:r>
              <a:rPr lang="en-US"/>
              <a:t>This tool is essentially your data’s home. Through pandas, you get acquainted with your data by cleaning, transforming, and analyzing it.</a:t>
            </a:r>
          </a:p>
          <a:p>
            <a:r>
              <a:rPr lang="en-US"/>
              <a:t>For example, say you want to explore a dataset stored in a CSV on your computer. Pandas will extract the data from that CSV into a DataFrame — a table, basically — then let you do things like:</a:t>
            </a:r>
          </a:p>
          <a:p>
            <a:r>
              <a:rPr lang="en-US" b="0">
                <a:effectLst/>
              </a:rPr>
              <a:t>Calculate statistics and answer questions about the data, like</a:t>
            </a:r>
          </a:p>
          <a:p>
            <a:pPr lvl="1"/>
            <a:r>
              <a:rPr lang="en-US" b="0">
                <a:effectLst/>
              </a:rPr>
              <a:t>What's the average, median, max, or min of each column?</a:t>
            </a:r>
          </a:p>
          <a:p>
            <a:pPr lvl="1"/>
            <a:r>
              <a:rPr lang="en-US" b="0">
                <a:effectLst/>
              </a:rPr>
              <a:t>Does column A correlate with column B?</a:t>
            </a:r>
          </a:p>
          <a:p>
            <a:pPr lvl="1"/>
            <a:r>
              <a:rPr lang="en-US" b="0">
                <a:effectLst/>
              </a:rPr>
              <a:t>What does the distribution of data in column C look like?</a:t>
            </a:r>
          </a:p>
          <a:p>
            <a:r>
              <a:rPr lang="en-US" b="0">
                <a:effectLst/>
              </a:rPr>
              <a:t>Clean the data by doing things like removing missing values and filtering rows or columns by some criteria</a:t>
            </a:r>
          </a:p>
          <a:p>
            <a:r>
              <a:rPr lang="en-US" b="0">
                <a:effectLst/>
              </a:rPr>
              <a:t>Visualize the data with help from Matplotlib. Plot bars, lines, histograms, bubbles, and more.</a:t>
            </a:r>
          </a:p>
          <a:p>
            <a:r>
              <a:rPr lang="en-US" b="0">
                <a:effectLst/>
              </a:rPr>
              <a:t>Store the cleaned, transformed data back into a CSV, other file or database</a:t>
            </a:r>
          </a:p>
        </p:txBody>
      </p:sp>
    </p:spTree>
    <p:extLst>
      <p:ext uri="{BB962C8B-B14F-4D97-AF65-F5344CB8AC3E}">
        <p14:creationId xmlns:p14="http://schemas.microsoft.com/office/powerpoint/2010/main" val="2794677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B990-0144-4580-AC84-97874271AEAB}"/>
              </a:ext>
            </a:extLst>
          </p:cNvPr>
          <p:cNvSpPr>
            <a:spLocks noGrp="1"/>
          </p:cNvSpPr>
          <p:nvPr>
            <p:ph type="title"/>
          </p:nvPr>
        </p:nvSpPr>
        <p:spPr/>
        <p:txBody>
          <a:bodyPr/>
          <a:lstStyle/>
          <a:p>
            <a:r>
              <a:rPr lang="en-IN" dirty="0"/>
              <a:t>Pandas</a:t>
            </a:r>
          </a:p>
        </p:txBody>
      </p:sp>
      <p:sp>
        <p:nvSpPr>
          <p:cNvPr id="3" name="Content Placeholder 2">
            <a:extLst>
              <a:ext uri="{FF2B5EF4-FFF2-40B4-BE49-F238E27FC236}">
                <a16:creationId xmlns:a16="http://schemas.microsoft.com/office/drawing/2014/main" id="{CE472FD1-5DD5-48B3-B849-3DD15FD19327}"/>
              </a:ext>
            </a:extLst>
          </p:cNvPr>
          <p:cNvSpPr>
            <a:spLocks noGrp="1"/>
          </p:cNvSpPr>
          <p:nvPr>
            <p:ph idx="1"/>
          </p:nvPr>
        </p:nvSpPr>
        <p:spPr/>
        <p:txBody>
          <a:bodyPr>
            <a:normAutofit fontScale="55000" lnSpcReduction="20000"/>
          </a:bodyPr>
          <a:lstStyle/>
          <a:p>
            <a:pPr fontAlgn="base"/>
            <a:r>
              <a:rPr lang="en-US" b="1" dirty="0"/>
              <a:t>What is pandas package?</a:t>
            </a:r>
          </a:p>
          <a:p>
            <a:pPr fontAlgn="base"/>
            <a:r>
              <a:rPr lang="en-US" dirty="0"/>
              <a:t>Pandas package has many functions which are the essence for data handling and manipulation. In short, it can perform the following tasks for you -</a:t>
            </a:r>
            <a:br>
              <a:rPr lang="en-US" dirty="0"/>
            </a:br>
            <a:r>
              <a:rPr lang="en-US" dirty="0"/>
              <a:t>Create a structured data set similar to R's data frame and Excel spreadsheet.</a:t>
            </a:r>
          </a:p>
          <a:p>
            <a:pPr fontAlgn="base"/>
            <a:r>
              <a:rPr lang="en-US" dirty="0"/>
              <a:t>Reading data from various sources such as CSV, TXT, XLSX, SQL database, R etc.</a:t>
            </a:r>
          </a:p>
          <a:p>
            <a:pPr fontAlgn="base"/>
            <a:r>
              <a:rPr lang="en-US" dirty="0"/>
              <a:t>Selecting particular rows or columns from data set</a:t>
            </a:r>
          </a:p>
          <a:p>
            <a:pPr fontAlgn="base"/>
            <a:r>
              <a:rPr lang="en-US" dirty="0"/>
              <a:t>Arranging data in ascending or descending order</a:t>
            </a:r>
          </a:p>
          <a:p>
            <a:pPr fontAlgn="base"/>
            <a:r>
              <a:rPr lang="en-US" dirty="0"/>
              <a:t>Filtering data based on some conditions</a:t>
            </a:r>
          </a:p>
          <a:p>
            <a:pPr fontAlgn="base"/>
            <a:r>
              <a:rPr lang="en-US" dirty="0"/>
              <a:t>Summarizing data by classification variable</a:t>
            </a:r>
          </a:p>
          <a:p>
            <a:pPr fontAlgn="base"/>
            <a:r>
              <a:rPr lang="en-US" dirty="0"/>
              <a:t>Reshape data into wide or long format</a:t>
            </a:r>
          </a:p>
          <a:p>
            <a:pPr fontAlgn="base"/>
            <a:r>
              <a:rPr lang="en-US" dirty="0"/>
              <a:t>Time series analysis</a:t>
            </a:r>
          </a:p>
          <a:p>
            <a:pPr fontAlgn="base"/>
            <a:r>
              <a:rPr lang="en-US" dirty="0"/>
              <a:t>Merging and concatenating two datasets</a:t>
            </a:r>
          </a:p>
          <a:p>
            <a:pPr fontAlgn="base"/>
            <a:r>
              <a:rPr lang="en-US" dirty="0"/>
              <a:t>Iterate over the rows of dataset</a:t>
            </a:r>
          </a:p>
          <a:p>
            <a:pPr fontAlgn="base"/>
            <a:r>
              <a:rPr lang="en-US" dirty="0"/>
              <a:t>Writing or Exporting data in CSV or Excel format</a:t>
            </a:r>
          </a:p>
          <a:p>
            <a:endParaRPr lang="en-IN" dirty="0"/>
          </a:p>
        </p:txBody>
      </p:sp>
    </p:spTree>
    <p:extLst>
      <p:ext uri="{BB962C8B-B14F-4D97-AF65-F5344CB8AC3E}">
        <p14:creationId xmlns:p14="http://schemas.microsoft.com/office/powerpoint/2010/main" val="1144769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1C3EC-1A91-4615-9838-309158998B2C}"/>
              </a:ext>
            </a:extLst>
          </p:cNvPr>
          <p:cNvSpPr>
            <a:spLocks noGrp="1"/>
          </p:cNvSpPr>
          <p:nvPr>
            <p:ph type="title"/>
          </p:nvPr>
        </p:nvSpPr>
        <p:spPr/>
        <p:txBody>
          <a:bodyPr/>
          <a:lstStyle/>
          <a:p>
            <a:r>
              <a:rPr lang="en-IN" dirty="0"/>
              <a:t>Linear Regression – Simple </a:t>
            </a:r>
            <a:r>
              <a:rPr lang="en-IN" dirty="0" err="1"/>
              <a:t>examle</a:t>
            </a:r>
            <a:endParaRPr lang="en-IN" dirty="0"/>
          </a:p>
        </p:txBody>
      </p:sp>
      <p:sp>
        <p:nvSpPr>
          <p:cNvPr id="3" name="Content Placeholder 2">
            <a:extLst>
              <a:ext uri="{FF2B5EF4-FFF2-40B4-BE49-F238E27FC236}">
                <a16:creationId xmlns:a16="http://schemas.microsoft.com/office/drawing/2014/main" id="{5B58C192-9629-4065-9C49-92AD6B175C5A}"/>
              </a:ext>
            </a:extLst>
          </p:cNvPr>
          <p:cNvSpPr>
            <a:spLocks noGrp="1"/>
          </p:cNvSpPr>
          <p:nvPr>
            <p:ph idx="1"/>
          </p:nvPr>
        </p:nvSpPr>
        <p:spPr/>
        <p:txBody>
          <a:bodyPr>
            <a:normAutofit fontScale="55000" lnSpcReduction="20000"/>
          </a:bodyPr>
          <a:lstStyle/>
          <a:p>
            <a:r>
              <a:rPr lang="en-IN" dirty="0"/>
              <a:t>import matplotlib</a:t>
            </a:r>
          </a:p>
          <a:p>
            <a:r>
              <a:rPr lang="en-IN" dirty="0"/>
              <a:t>import </a:t>
            </a:r>
            <a:r>
              <a:rPr lang="en-IN" dirty="0" err="1"/>
              <a:t>matplotlib.pyplot</a:t>
            </a:r>
            <a:r>
              <a:rPr lang="en-IN" dirty="0"/>
              <a:t> as </a:t>
            </a:r>
            <a:r>
              <a:rPr lang="en-IN" dirty="0" err="1"/>
              <a:t>plt</a:t>
            </a:r>
            <a:endParaRPr lang="en-IN" dirty="0"/>
          </a:p>
          <a:p>
            <a:r>
              <a:rPr lang="en-IN" dirty="0"/>
              <a:t>import </a:t>
            </a:r>
            <a:r>
              <a:rPr lang="en-IN" dirty="0" err="1"/>
              <a:t>numpy</a:t>
            </a:r>
            <a:r>
              <a:rPr lang="en-IN" dirty="0"/>
              <a:t> as np</a:t>
            </a:r>
          </a:p>
          <a:p>
            <a:r>
              <a:rPr lang="en-IN" dirty="0"/>
              <a:t>import pandas as pd</a:t>
            </a:r>
          </a:p>
          <a:p>
            <a:r>
              <a:rPr lang="en-IN" dirty="0"/>
              <a:t>import </a:t>
            </a:r>
            <a:r>
              <a:rPr lang="en-IN" dirty="0" err="1"/>
              <a:t>sklearn</a:t>
            </a:r>
            <a:endParaRPr lang="en-IN" dirty="0"/>
          </a:p>
          <a:p>
            <a:r>
              <a:rPr lang="en-IN" dirty="0"/>
              <a:t>from </a:t>
            </a:r>
            <a:r>
              <a:rPr lang="en-IN" dirty="0" err="1"/>
              <a:t>sklearn</a:t>
            </a:r>
            <a:r>
              <a:rPr lang="en-IN" dirty="0"/>
              <a:t> import </a:t>
            </a:r>
            <a:r>
              <a:rPr lang="en-IN" dirty="0" err="1"/>
              <a:t>linear_model</a:t>
            </a:r>
            <a:endParaRPr lang="en-IN" dirty="0"/>
          </a:p>
          <a:p>
            <a:r>
              <a:rPr lang="en-IN" dirty="0"/>
              <a:t>height=[[4.0],[5.0],[6.0],[7.0],[8.0],[9.0],[10.0]]</a:t>
            </a:r>
          </a:p>
          <a:p>
            <a:r>
              <a:rPr lang="en-IN" dirty="0"/>
              <a:t>weight=[  16, 25 , 36, 49, 64, 81, 100]</a:t>
            </a:r>
          </a:p>
          <a:p>
            <a:r>
              <a:rPr lang="en-IN" dirty="0" err="1"/>
              <a:t>plt.scatter</a:t>
            </a:r>
            <a:r>
              <a:rPr lang="en-IN" dirty="0"/>
              <a:t>(</a:t>
            </a:r>
            <a:r>
              <a:rPr lang="en-IN" dirty="0" err="1"/>
              <a:t>height,weight,color</a:t>
            </a:r>
            <a:r>
              <a:rPr lang="en-IN" dirty="0"/>
              <a:t>='black')</a:t>
            </a:r>
          </a:p>
          <a:p>
            <a:r>
              <a:rPr lang="en-IN" dirty="0" err="1"/>
              <a:t>plt.xlabel</a:t>
            </a:r>
            <a:r>
              <a:rPr lang="en-IN" dirty="0"/>
              <a:t>("height")</a:t>
            </a:r>
          </a:p>
          <a:p>
            <a:r>
              <a:rPr lang="en-IN" dirty="0" err="1"/>
              <a:t>plt.ylabel</a:t>
            </a:r>
            <a:r>
              <a:rPr lang="en-IN" dirty="0"/>
              <a:t>("weight")</a:t>
            </a:r>
          </a:p>
          <a:p>
            <a:r>
              <a:rPr lang="en-IN" dirty="0"/>
              <a:t>reg=</a:t>
            </a:r>
            <a:r>
              <a:rPr lang="en-IN" dirty="0" err="1"/>
              <a:t>linear_model.LinearRegression</a:t>
            </a:r>
            <a:r>
              <a:rPr lang="en-IN" dirty="0"/>
              <a:t>()</a:t>
            </a:r>
          </a:p>
          <a:p>
            <a:r>
              <a:rPr lang="en-IN" dirty="0" err="1"/>
              <a:t>reg.fit</a:t>
            </a:r>
            <a:r>
              <a:rPr lang="en-IN" dirty="0"/>
              <a:t>(</a:t>
            </a:r>
            <a:r>
              <a:rPr lang="en-IN" dirty="0" err="1"/>
              <a:t>height,weight</a:t>
            </a:r>
            <a:r>
              <a:rPr lang="en-IN" dirty="0"/>
              <a:t>)</a:t>
            </a:r>
          </a:p>
          <a:p>
            <a:r>
              <a:rPr lang="en-IN" dirty="0" err="1"/>
              <a:t>X_height</a:t>
            </a:r>
            <a:r>
              <a:rPr lang="en-IN" dirty="0"/>
              <a:t>=[[12.0]]</a:t>
            </a:r>
          </a:p>
          <a:p>
            <a:r>
              <a:rPr lang="en-IN" dirty="0"/>
              <a:t>print(</a:t>
            </a:r>
            <a:r>
              <a:rPr lang="en-IN" dirty="0" err="1"/>
              <a:t>reg.predict</a:t>
            </a:r>
            <a:r>
              <a:rPr lang="en-IN" dirty="0"/>
              <a:t>(</a:t>
            </a:r>
            <a:r>
              <a:rPr lang="en-IN" dirty="0" err="1"/>
              <a:t>X_height</a:t>
            </a:r>
            <a:r>
              <a:rPr lang="en-IN" dirty="0"/>
              <a:t>))</a:t>
            </a:r>
          </a:p>
        </p:txBody>
      </p:sp>
    </p:spTree>
    <p:extLst>
      <p:ext uri="{BB962C8B-B14F-4D97-AF65-F5344CB8AC3E}">
        <p14:creationId xmlns:p14="http://schemas.microsoft.com/office/powerpoint/2010/main" val="2028368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E7BFB-D287-4A77-BD18-B5E2C2F2A7BE}"/>
              </a:ext>
            </a:extLst>
          </p:cNvPr>
          <p:cNvSpPr>
            <a:spLocks noGrp="1"/>
          </p:cNvSpPr>
          <p:nvPr>
            <p:ph type="title"/>
          </p:nvPr>
        </p:nvSpPr>
        <p:spPr/>
        <p:txBody>
          <a:bodyPr>
            <a:normAutofit/>
          </a:bodyPr>
          <a:lstStyle/>
          <a:p>
            <a:r>
              <a:rPr lang="en-IN" dirty="0"/>
              <a:t>K Means Clustering</a:t>
            </a:r>
          </a:p>
        </p:txBody>
      </p:sp>
      <p:sp>
        <p:nvSpPr>
          <p:cNvPr id="7" name="Content Placeholder 6">
            <a:extLst>
              <a:ext uri="{FF2B5EF4-FFF2-40B4-BE49-F238E27FC236}">
                <a16:creationId xmlns:a16="http://schemas.microsoft.com/office/drawing/2014/main" id="{31AE2872-1361-4D48-AF1E-F30098E6D338}"/>
              </a:ext>
            </a:extLst>
          </p:cNvPr>
          <p:cNvSpPr>
            <a:spLocks noGrp="1"/>
          </p:cNvSpPr>
          <p:nvPr>
            <p:ph idx="1"/>
          </p:nvPr>
        </p:nvSpPr>
        <p:spPr/>
        <p:txBody>
          <a:bodyPr>
            <a:normAutofit fontScale="55000" lnSpcReduction="20000"/>
          </a:bodyPr>
          <a:lstStyle/>
          <a:p>
            <a:pPr marL="0" indent="0">
              <a:buNone/>
            </a:pPr>
            <a:r>
              <a:rPr lang="en-IN" dirty="0"/>
              <a:t>#Import libraries</a:t>
            </a:r>
          </a:p>
          <a:p>
            <a:pPr marL="0" indent="0">
              <a:buNone/>
            </a:pPr>
            <a:r>
              <a:rPr lang="en-IN" dirty="0"/>
              <a:t>import </a:t>
            </a:r>
            <a:r>
              <a:rPr lang="en-IN" dirty="0" err="1"/>
              <a:t>numpy</a:t>
            </a:r>
            <a:r>
              <a:rPr lang="en-IN" dirty="0"/>
              <a:t> as np</a:t>
            </a:r>
          </a:p>
          <a:p>
            <a:pPr marL="0" indent="0">
              <a:buNone/>
            </a:pPr>
            <a:r>
              <a:rPr lang="en-IN" dirty="0"/>
              <a:t>import pandas as pd</a:t>
            </a:r>
          </a:p>
          <a:p>
            <a:pPr marL="0" indent="0">
              <a:buNone/>
            </a:pPr>
            <a:r>
              <a:rPr lang="en-IN" dirty="0"/>
              <a:t>import </a:t>
            </a:r>
            <a:r>
              <a:rPr lang="en-IN" dirty="0" err="1"/>
              <a:t>matplotlib.pyplot</a:t>
            </a:r>
            <a:r>
              <a:rPr lang="en-IN" dirty="0"/>
              <a:t> as </a:t>
            </a:r>
            <a:r>
              <a:rPr lang="en-IN" dirty="0" err="1"/>
              <a:t>plt</a:t>
            </a:r>
            <a:endParaRPr lang="en-IN" dirty="0"/>
          </a:p>
          <a:p>
            <a:pPr marL="0" indent="0">
              <a:buNone/>
            </a:pPr>
            <a:r>
              <a:rPr lang="en-IN" dirty="0"/>
              <a:t>from </a:t>
            </a:r>
            <a:r>
              <a:rPr lang="en-IN" dirty="0" err="1"/>
              <a:t>sklearn.cluster</a:t>
            </a:r>
            <a:r>
              <a:rPr lang="en-IN" dirty="0"/>
              <a:t> import </a:t>
            </a:r>
            <a:r>
              <a:rPr lang="en-IN" dirty="0" err="1"/>
              <a:t>Kmeans</a:t>
            </a:r>
            <a:endParaRPr lang="en-IN" dirty="0"/>
          </a:p>
          <a:p>
            <a:pPr marL="0" indent="0">
              <a:buNone/>
            </a:pPr>
            <a:r>
              <a:rPr lang="en-IN" dirty="0"/>
              <a:t>#import the dataset</a:t>
            </a:r>
          </a:p>
          <a:p>
            <a:pPr marL="0" indent="0">
              <a:buNone/>
            </a:pPr>
            <a:r>
              <a:rPr lang="en-IN" dirty="0"/>
              <a:t>df = </a:t>
            </a:r>
            <a:r>
              <a:rPr lang="en-IN" dirty="0" err="1"/>
              <a:t>pd.read_csv</a:t>
            </a:r>
            <a:r>
              <a:rPr lang="en-IN" dirty="0"/>
              <a:t>('iris.csv')</a:t>
            </a:r>
          </a:p>
          <a:p>
            <a:pPr marL="0" indent="0">
              <a:buNone/>
            </a:pPr>
            <a:r>
              <a:rPr lang="en-IN" dirty="0" err="1"/>
              <a:t>df.head</a:t>
            </a:r>
            <a:r>
              <a:rPr lang="en-IN" dirty="0"/>
              <a:t>(10)</a:t>
            </a:r>
          </a:p>
          <a:p>
            <a:pPr marL="0" indent="0">
              <a:buNone/>
            </a:pPr>
            <a:r>
              <a:rPr lang="en-IN" dirty="0"/>
              <a:t>x = </a:t>
            </a:r>
            <a:r>
              <a:rPr lang="en-IN" dirty="0" err="1"/>
              <a:t>df.iloc</a:t>
            </a:r>
            <a:r>
              <a:rPr lang="en-IN" dirty="0"/>
              <a:t>[:, [0,1,2,3]].values</a:t>
            </a:r>
          </a:p>
          <a:p>
            <a:pPr marL="0" indent="0">
              <a:buNone/>
            </a:pPr>
            <a:r>
              <a:rPr lang="en-US" dirty="0"/>
              <a:t>kmeans5 = </a:t>
            </a:r>
            <a:r>
              <a:rPr lang="en-US" dirty="0" err="1"/>
              <a:t>KMeans</a:t>
            </a:r>
            <a:r>
              <a:rPr lang="en-US" dirty="0"/>
              <a:t>(</a:t>
            </a:r>
            <a:r>
              <a:rPr lang="en-US" dirty="0" err="1"/>
              <a:t>n_clusters</a:t>
            </a:r>
            <a:r>
              <a:rPr lang="en-US" dirty="0"/>
              <a:t>=5)</a:t>
            </a:r>
          </a:p>
          <a:p>
            <a:pPr marL="0" indent="0">
              <a:buNone/>
            </a:pPr>
            <a:r>
              <a:rPr lang="en-US" dirty="0"/>
              <a:t>y_kmeans5 = kmeans5.fit_predict(x)</a:t>
            </a:r>
          </a:p>
          <a:p>
            <a:pPr marL="0" indent="0">
              <a:buNone/>
            </a:pPr>
            <a:r>
              <a:rPr lang="en-US" dirty="0"/>
              <a:t>print(y_kmeans5)</a:t>
            </a:r>
          </a:p>
          <a:p>
            <a:pPr marL="0" indent="0">
              <a:buNone/>
            </a:pPr>
            <a:endParaRPr lang="en-US" dirty="0"/>
          </a:p>
          <a:p>
            <a:pPr marL="0" indent="0">
              <a:buNone/>
            </a:pPr>
            <a:r>
              <a:rPr lang="en-US" dirty="0"/>
              <a:t>kmeans5.cluster_centers_</a:t>
            </a:r>
          </a:p>
          <a:p>
            <a:pPr marL="0" indent="0">
              <a:buNone/>
            </a:pPr>
            <a:endParaRPr lang="en-US" dirty="0"/>
          </a:p>
          <a:p>
            <a:pPr marL="0" indent="0">
              <a:buNone/>
            </a:pPr>
            <a:r>
              <a:rPr lang="en-IN" dirty="0">
                <a:hlinkClick r:id="rId2"/>
              </a:rPr>
              <a:t>https://heartbeat.fritz.ai/k-means-clustering-using-sklearn-and-python-4a054d67b187</a:t>
            </a:r>
            <a:endParaRPr lang="en-IN" dirty="0"/>
          </a:p>
        </p:txBody>
      </p:sp>
    </p:spTree>
    <p:extLst>
      <p:ext uri="{BB962C8B-B14F-4D97-AF65-F5344CB8AC3E}">
        <p14:creationId xmlns:p14="http://schemas.microsoft.com/office/powerpoint/2010/main" val="2895112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AB156F-9634-4891-A1AE-EF1B10B9F6DD}"/>
              </a:ext>
            </a:extLst>
          </p:cNvPr>
          <p:cNvSpPr>
            <a:spLocks noGrp="1"/>
          </p:cNvSpPr>
          <p:nvPr>
            <p:ph idx="1"/>
          </p:nvPr>
        </p:nvSpPr>
        <p:spPr/>
        <p:txBody>
          <a:bodyPr>
            <a:normAutofit fontScale="47500" lnSpcReduction="20000"/>
          </a:bodyPr>
          <a:lstStyle/>
          <a:p>
            <a:r>
              <a:rPr lang="en-US" dirty="0"/>
              <a:t>import gym</a:t>
            </a:r>
          </a:p>
          <a:p>
            <a:r>
              <a:rPr lang="en-US" dirty="0"/>
              <a:t>import random</a:t>
            </a:r>
          </a:p>
          <a:p>
            <a:endParaRPr lang="en-US" dirty="0"/>
          </a:p>
          <a:p>
            <a:r>
              <a:rPr lang="en-US" dirty="0"/>
              <a:t>env = </a:t>
            </a:r>
            <a:r>
              <a:rPr lang="en-US" dirty="0" err="1"/>
              <a:t>gym.make</a:t>
            </a:r>
            <a:r>
              <a:rPr lang="en-US" dirty="0"/>
              <a:t>("CartPole-v1")</a:t>
            </a:r>
          </a:p>
          <a:p>
            <a:endParaRPr lang="en-US" dirty="0"/>
          </a:p>
          <a:p>
            <a:r>
              <a:rPr lang="en-US" dirty="0"/>
              <a:t>def </a:t>
            </a:r>
            <a:r>
              <a:rPr lang="en-US" dirty="0" err="1"/>
              <a:t>Random_games</a:t>
            </a:r>
            <a:r>
              <a:rPr lang="en-US" dirty="0"/>
              <a:t>():</a:t>
            </a:r>
          </a:p>
          <a:p>
            <a:r>
              <a:rPr lang="en-US" dirty="0"/>
              <a:t>    # Each of this episode is its own game.</a:t>
            </a:r>
          </a:p>
          <a:p>
            <a:r>
              <a:rPr lang="en-US" dirty="0"/>
              <a:t>    for episode in range(10):</a:t>
            </a:r>
          </a:p>
          <a:p>
            <a:r>
              <a:rPr lang="en-US" dirty="0"/>
              <a:t>        </a:t>
            </a:r>
            <a:r>
              <a:rPr lang="en-US" dirty="0" err="1"/>
              <a:t>env.reset</a:t>
            </a:r>
            <a:r>
              <a:rPr lang="en-US" dirty="0"/>
              <a:t>()</a:t>
            </a:r>
          </a:p>
          <a:p>
            <a:r>
              <a:rPr lang="en-US" dirty="0"/>
              <a:t>        # this is each frame, up to 500...but we wont make it that far with random.</a:t>
            </a:r>
          </a:p>
          <a:p>
            <a:r>
              <a:rPr lang="en-US" dirty="0"/>
              <a:t>        for t in range(500):</a:t>
            </a:r>
          </a:p>
          <a:p>
            <a:r>
              <a:rPr lang="en-US" dirty="0"/>
              <a:t>            # This will display the environment</a:t>
            </a:r>
          </a:p>
          <a:p>
            <a:r>
              <a:rPr lang="en-US" dirty="0"/>
              <a:t>            # Only display if you really want to see it.</a:t>
            </a:r>
          </a:p>
          <a:p>
            <a:r>
              <a:rPr lang="en-US" dirty="0"/>
              <a:t>            # Takes much longer to display it.</a:t>
            </a:r>
          </a:p>
          <a:p>
            <a:r>
              <a:rPr lang="en-US" dirty="0"/>
              <a:t>            </a:t>
            </a:r>
            <a:r>
              <a:rPr lang="en-US" dirty="0" err="1"/>
              <a:t>env.render</a:t>
            </a:r>
            <a:r>
              <a:rPr lang="en-US" dirty="0"/>
              <a:t>()</a:t>
            </a:r>
          </a:p>
          <a:p>
            <a:r>
              <a:rPr lang="en-US" dirty="0"/>
              <a:t>            </a:t>
            </a:r>
          </a:p>
          <a:p>
            <a:r>
              <a:rPr lang="en-US" dirty="0"/>
              <a:t>            # This will just create a sample action in any environment.</a:t>
            </a:r>
          </a:p>
          <a:p>
            <a:r>
              <a:rPr lang="en-US" dirty="0"/>
              <a:t>            # In this environment, the action can be 0 or 1, which is left or right</a:t>
            </a:r>
          </a:p>
          <a:p>
            <a:r>
              <a:rPr lang="en-US" dirty="0"/>
              <a:t>            action = </a:t>
            </a:r>
            <a:r>
              <a:rPr lang="en-US" dirty="0" err="1"/>
              <a:t>env.action_space.sample</a:t>
            </a:r>
            <a:r>
              <a:rPr lang="en-US" dirty="0"/>
              <a:t>()</a:t>
            </a:r>
            <a:endParaRPr lang="en-IN" dirty="0"/>
          </a:p>
        </p:txBody>
      </p:sp>
      <p:sp>
        <p:nvSpPr>
          <p:cNvPr id="3" name="Title 2">
            <a:extLst>
              <a:ext uri="{FF2B5EF4-FFF2-40B4-BE49-F238E27FC236}">
                <a16:creationId xmlns:a16="http://schemas.microsoft.com/office/drawing/2014/main" id="{E9A66078-D158-494B-BDB4-22E4BB3D3654}"/>
              </a:ext>
            </a:extLst>
          </p:cNvPr>
          <p:cNvSpPr>
            <a:spLocks noGrp="1"/>
          </p:cNvSpPr>
          <p:nvPr>
            <p:ph type="title"/>
          </p:nvPr>
        </p:nvSpPr>
        <p:spPr/>
        <p:txBody>
          <a:bodyPr>
            <a:normAutofit fontScale="90000"/>
          </a:bodyPr>
          <a:lstStyle/>
          <a:p>
            <a:r>
              <a:rPr lang="en-IN" dirty="0"/>
              <a:t>Reinforcement Learning – Q Learning</a:t>
            </a:r>
          </a:p>
        </p:txBody>
      </p:sp>
    </p:spTree>
    <p:extLst>
      <p:ext uri="{BB962C8B-B14F-4D97-AF65-F5344CB8AC3E}">
        <p14:creationId xmlns:p14="http://schemas.microsoft.com/office/powerpoint/2010/main" val="3173280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An Overview of </a:t>
            </a:r>
            <a:br>
              <a:rPr lang="en-US" altLang="zh-TW" dirty="0"/>
            </a:br>
            <a:r>
              <a:rPr lang="en-US" altLang="zh-TW" dirty="0"/>
              <a:t>Deep Learning</a:t>
            </a:r>
            <a:endParaRPr lang="zh-TW" altLang="en-US" dirty="0"/>
          </a:p>
        </p:txBody>
      </p:sp>
      <p:sp>
        <p:nvSpPr>
          <p:cNvPr id="3" name="副標題 2"/>
          <p:cNvSpPr>
            <a:spLocks noGrp="1"/>
          </p:cNvSpPr>
          <p:nvPr>
            <p:ph type="subTitle" idx="1"/>
          </p:nvPr>
        </p:nvSpPr>
        <p:spPr/>
        <p:txBody>
          <a:bodyPr/>
          <a:lstStyle/>
          <a:p>
            <a:r>
              <a:rPr lang="en-US" altLang="zh-TW" dirty="0"/>
              <a:t>Speaker: CVSN Reddy</a:t>
            </a:r>
          </a:p>
          <a:p>
            <a:r>
              <a:rPr lang="en-US" altLang="zh-TW" dirty="0"/>
              <a:t>DSU-CSE, Bangalore</a:t>
            </a:r>
          </a:p>
          <a:p>
            <a:r>
              <a:rPr lang="en-US" altLang="zh-TW" dirty="0"/>
              <a:t>29 September 2018</a:t>
            </a:r>
          </a:p>
          <a:p>
            <a:endParaRPr lang="zh-TW" altLang="en-US" dirty="0"/>
          </a:p>
        </p:txBody>
      </p:sp>
    </p:spTree>
    <p:extLst>
      <p:ext uri="{BB962C8B-B14F-4D97-AF65-F5344CB8AC3E}">
        <p14:creationId xmlns:p14="http://schemas.microsoft.com/office/powerpoint/2010/main" val="2426230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7CB44-A515-45CD-99BD-0BFCF757D9D1}"/>
              </a:ext>
            </a:extLst>
          </p:cNvPr>
          <p:cNvSpPr>
            <a:spLocks noGrp="1"/>
          </p:cNvSpPr>
          <p:nvPr>
            <p:ph type="title"/>
          </p:nvPr>
        </p:nvSpPr>
        <p:spPr/>
        <p:txBody>
          <a:bodyPr/>
          <a:lstStyle/>
          <a:p>
            <a:r>
              <a:rPr lang="en-IN" dirty="0"/>
              <a:t>Deep Learning</a:t>
            </a:r>
          </a:p>
        </p:txBody>
      </p:sp>
      <p:pic>
        <p:nvPicPr>
          <p:cNvPr id="15362" name="Picture 2" descr="Image result for deep learning">
            <a:extLst>
              <a:ext uri="{FF2B5EF4-FFF2-40B4-BE49-F238E27FC236}">
                <a16:creationId xmlns:a16="http://schemas.microsoft.com/office/drawing/2014/main" id="{D090BA64-8C87-4D27-83F9-398B4F1E1E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992888" cy="475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81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C83FA3-CAA9-408D-BF6F-855D83496713}"/>
              </a:ext>
            </a:extLst>
          </p:cNvPr>
          <p:cNvSpPr>
            <a:spLocks noGrp="1"/>
          </p:cNvSpPr>
          <p:nvPr>
            <p:ph type="title"/>
          </p:nvPr>
        </p:nvSpPr>
        <p:spPr/>
        <p:txBody>
          <a:bodyPr/>
          <a:lstStyle/>
          <a:p>
            <a:r>
              <a:rPr lang="en-IN" dirty="0"/>
              <a:t>Applications of ML</a:t>
            </a:r>
          </a:p>
        </p:txBody>
      </p:sp>
      <p:pic>
        <p:nvPicPr>
          <p:cNvPr id="10242" name="Picture 2" descr="Applications of Machine learning">
            <a:extLst>
              <a:ext uri="{FF2B5EF4-FFF2-40B4-BE49-F238E27FC236}">
                <a16:creationId xmlns:a16="http://schemas.microsoft.com/office/drawing/2014/main" id="{181F43AE-9214-45D6-BE87-D9778A9C8F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500188"/>
            <a:ext cx="8075239" cy="5357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006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55000" lnSpcReduction="20000"/>
          </a:bodyPr>
          <a:lstStyle/>
          <a:p>
            <a:r>
              <a:rPr lang="en-US" altLang="zh-TW" dirty="0"/>
              <a:t>Artificial Intelligence</a:t>
            </a:r>
          </a:p>
          <a:p>
            <a:r>
              <a:rPr lang="en-US" altLang="zh-TW" dirty="0"/>
              <a:t>Deep Learning Software kit</a:t>
            </a:r>
          </a:p>
          <a:p>
            <a:pPr lvl="1"/>
            <a:r>
              <a:rPr lang="en-US" altLang="zh-TW" dirty="0" err="1"/>
              <a:t>Tensorflow</a:t>
            </a:r>
            <a:endParaRPr lang="en-US" altLang="zh-TW" dirty="0"/>
          </a:p>
          <a:p>
            <a:pPr lvl="2"/>
            <a:r>
              <a:rPr lang="en-US" dirty="0"/>
              <a:t>TensorFlow™ is an open source software library for high performance numerical computation</a:t>
            </a:r>
            <a:endParaRPr lang="en-US" altLang="zh-TW" dirty="0"/>
          </a:p>
          <a:p>
            <a:pPr lvl="1"/>
            <a:r>
              <a:rPr lang="en-US" altLang="zh-TW" dirty="0" err="1"/>
              <a:t>Keras</a:t>
            </a:r>
            <a:endParaRPr lang="en-US" altLang="zh-TW" dirty="0"/>
          </a:p>
          <a:p>
            <a:pPr lvl="2"/>
            <a:r>
              <a:rPr lang="en-US" dirty="0" err="1"/>
              <a:t>Keras</a:t>
            </a:r>
            <a:r>
              <a:rPr lang="en-US" dirty="0"/>
              <a:t> is a high-level neural networks API, written in Python and capable of running on top of </a:t>
            </a:r>
            <a:r>
              <a:rPr lang="en-US" dirty="0">
                <a:hlinkClick r:id="rId2"/>
              </a:rPr>
              <a:t>TensorFlow</a:t>
            </a:r>
            <a:r>
              <a:rPr lang="en-US" dirty="0"/>
              <a:t>, </a:t>
            </a:r>
            <a:r>
              <a:rPr lang="en-US" dirty="0">
                <a:hlinkClick r:id="rId3"/>
              </a:rPr>
              <a:t>CNTK</a:t>
            </a:r>
            <a:r>
              <a:rPr lang="en-US" dirty="0"/>
              <a:t>, or </a:t>
            </a:r>
            <a:r>
              <a:rPr lang="en-US" dirty="0">
                <a:hlinkClick r:id="rId4"/>
              </a:rPr>
              <a:t>Theano</a:t>
            </a:r>
            <a:r>
              <a:rPr lang="en-US" dirty="0"/>
              <a:t>.</a:t>
            </a:r>
            <a:endParaRPr lang="en-US" altLang="zh-TW" dirty="0"/>
          </a:p>
          <a:p>
            <a:pPr lvl="2"/>
            <a:r>
              <a:rPr lang="en-US" dirty="0"/>
              <a:t>Allows for easy and fast prototyping (through user friendliness, modularity, and extensibility).</a:t>
            </a:r>
          </a:p>
          <a:p>
            <a:pPr lvl="2"/>
            <a:r>
              <a:rPr lang="en-US" dirty="0"/>
              <a:t>Supports both convolutional networks and recurrent networks, as well as combinations of the two.</a:t>
            </a:r>
          </a:p>
          <a:p>
            <a:pPr lvl="3"/>
            <a:endParaRPr lang="en-US" altLang="zh-TW" dirty="0"/>
          </a:p>
          <a:p>
            <a:pPr lvl="1"/>
            <a:r>
              <a:rPr lang="en-US" altLang="zh-TW" dirty="0"/>
              <a:t>Theano</a:t>
            </a:r>
          </a:p>
          <a:p>
            <a:pPr lvl="2"/>
            <a:endParaRPr lang="en-US" altLang="zh-TW" dirty="0"/>
          </a:p>
          <a:p>
            <a:pPr lvl="2"/>
            <a:r>
              <a:rPr lang="en-US" dirty="0"/>
              <a:t>Theano is a compiler for mathematical expressions in Python. It knows how to take your structures and turn them into very efficient code that uses NumPy</a:t>
            </a:r>
            <a:endParaRPr lang="en-US" altLang="zh-TW" dirty="0"/>
          </a:p>
          <a:p>
            <a:pPr lvl="1"/>
            <a:r>
              <a:rPr lang="en-US" altLang="zh-TW" dirty="0"/>
              <a:t>Caffe</a:t>
            </a:r>
          </a:p>
          <a:p>
            <a:pPr lvl="2"/>
            <a:r>
              <a:rPr lang="en-US" dirty="0"/>
              <a:t>Caffe supports many different types of deep learning architectures geared towards </a:t>
            </a:r>
            <a:r>
              <a:rPr lang="en-US" dirty="0">
                <a:hlinkClick r:id="rId5" tooltip="Image classification"/>
              </a:rPr>
              <a:t>image classification</a:t>
            </a:r>
            <a:r>
              <a:rPr lang="en-US" dirty="0"/>
              <a:t> and </a:t>
            </a:r>
            <a:r>
              <a:rPr lang="en-US" dirty="0">
                <a:hlinkClick r:id="rId6" tooltip="Image segmentation"/>
              </a:rPr>
              <a:t>image segmentation</a:t>
            </a:r>
            <a:r>
              <a:rPr lang="en-US" dirty="0"/>
              <a:t>. It supports </a:t>
            </a:r>
            <a:r>
              <a:rPr lang="en-US" dirty="0">
                <a:hlinkClick r:id="rId7" tooltip="Convolutional neural network"/>
              </a:rPr>
              <a:t>CNN</a:t>
            </a:r>
            <a:endParaRPr lang="en-US" dirty="0"/>
          </a:p>
          <a:p>
            <a:pPr lvl="2"/>
            <a:r>
              <a:rPr lang="en-US" dirty="0"/>
              <a:t>, </a:t>
            </a:r>
            <a:r>
              <a:rPr lang="en-US" dirty="0">
                <a:hlinkClick r:id="rId8" tooltip="LSTM"/>
              </a:rPr>
              <a:t>LSTM</a:t>
            </a:r>
            <a:r>
              <a:rPr lang="en-US" dirty="0"/>
              <a:t> and fully connected neural network designs</a:t>
            </a:r>
            <a:endParaRPr lang="en-US" altLang="zh-TW" dirty="0"/>
          </a:p>
          <a:p>
            <a:pPr lvl="1"/>
            <a:r>
              <a:rPr lang="en-US" altLang="zh-TW" dirty="0"/>
              <a:t>Apache </a:t>
            </a:r>
            <a:r>
              <a:rPr lang="en-US" altLang="zh-TW" dirty="0" err="1"/>
              <a:t>MXnet</a:t>
            </a:r>
            <a:endParaRPr lang="en-US" altLang="zh-TW" dirty="0"/>
          </a:p>
          <a:p>
            <a:pPr lvl="1"/>
            <a:r>
              <a:rPr lang="en-US" altLang="zh-TW" dirty="0"/>
              <a:t>Microsoft Cognitive Tool Kit</a:t>
            </a:r>
          </a:p>
        </p:txBody>
      </p:sp>
      <p:sp>
        <p:nvSpPr>
          <p:cNvPr id="2" name="標題 1"/>
          <p:cNvSpPr>
            <a:spLocks noGrp="1"/>
          </p:cNvSpPr>
          <p:nvPr>
            <p:ph type="title"/>
          </p:nvPr>
        </p:nvSpPr>
        <p:spPr/>
        <p:txBody>
          <a:bodyPr/>
          <a:lstStyle/>
          <a:p>
            <a:r>
              <a:rPr lang="en-US" altLang="zh-TW" dirty="0"/>
              <a:t>Deep Learning Tool kit</a:t>
            </a:r>
            <a:endParaRPr lang="zh-TW" altLang="en-US" dirty="0"/>
          </a:p>
        </p:txBody>
      </p:sp>
    </p:spTree>
    <p:extLst>
      <p:ext uri="{BB962C8B-B14F-4D97-AF65-F5344CB8AC3E}">
        <p14:creationId xmlns:p14="http://schemas.microsoft.com/office/powerpoint/2010/main" val="1268049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863274A-0064-4A38-A00A-EB3E0BBA48E6}"/>
              </a:ext>
            </a:extLst>
          </p:cNvPr>
          <p:cNvSpPr>
            <a:spLocks noGrp="1" noChangeArrowheads="1"/>
          </p:cNvSpPr>
          <p:nvPr>
            <p:ph type="title"/>
          </p:nvPr>
        </p:nvSpPr>
        <p:spPr/>
        <p:txBody>
          <a:bodyPr/>
          <a:lstStyle/>
          <a:p>
            <a:r>
              <a:rPr lang="en-US" altLang="en-US"/>
              <a:t>Neural Networks</a:t>
            </a:r>
          </a:p>
        </p:txBody>
      </p:sp>
      <p:sp>
        <p:nvSpPr>
          <p:cNvPr id="22531" name="Rectangle 3">
            <a:extLst>
              <a:ext uri="{FF2B5EF4-FFF2-40B4-BE49-F238E27FC236}">
                <a16:creationId xmlns:a16="http://schemas.microsoft.com/office/drawing/2014/main" id="{BC0A859B-C3C5-4BCD-B399-DAD78C2DAE5C}"/>
              </a:ext>
            </a:extLst>
          </p:cNvPr>
          <p:cNvSpPr>
            <a:spLocks noGrp="1" noChangeArrowheads="1"/>
          </p:cNvSpPr>
          <p:nvPr>
            <p:ph type="body" idx="1"/>
          </p:nvPr>
        </p:nvSpPr>
        <p:spPr/>
        <p:txBody>
          <a:bodyPr/>
          <a:lstStyle/>
          <a:p>
            <a:r>
              <a:rPr lang="en-US" altLang="en-US">
                <a:latin typeface="Arial" panose="020B0604020202020204" pitchFamily="34" charset="0"/>
              </a:rPr>
              <a:t>An artificial network consists of a pool of simple processing units which communicate by sending signals to each other over a large number of weighted connections.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28" name="Oval 40">
            <a:extLst>
              <a:ext uri="{FF2B5EF4-FFF2-40B4-BE49-F238E27FC236}">
                <a16:creationId xmlns:a16="http://schemas.microsoft.com/office/drawing/2014/main" id="{356F38EE-ACE3-4F3F-BEFA-7B1083687024}"/>
              </a:ext>
            </a:extLst>
          </p:cNvPr>
          <p:cNvSpPr>
            <a:spLocks noChangeArrowheads="1"/>
          </p:cNvSpPr>
          <p:nvPr/>
        </p:nvSpPr>
        <p:spPr bwMode="auto">
          <a:xfrm>
            <a:off x="2209800" y="762000"/>
            <a:ext cx="6096000" cy="6096000"/>
          </a:xfrm>
          <a:prstGeom prst="ellipse">
            <a:avLst/>
          </a:prstGeom>
          <a:solidFill>
            <a:schemeClr val="accent1"/>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0" name="Rectangle 2">
            <a:extLst>
              <a:ext uri="{FF2B5EF4-FFF2-40B4-BE49-F238E27FC236}">
                <a16:creationId xmlns:a16="http://schemas.microsoft.com/office/drawing/2014/main" id="{E1A9C1B7-9D9A-407B-A291-FD27663F158A}"/>
              </a:ext>
            </a:extLst>
          </p:cNvPr>
          <p:cNvSpPr>
            <a:spLocks noGrp="1" noChangeArrowheads="1"/>
          </p:cNvSpPr>
          <p:nvPr>
            <p:ph type="title"/>
          </p:nvPr>
        </p:nvSpPr>
        <p:spPr>
          <a:xfrm>
            <a:off x="406400" y="228600"/>
            <a:ext cx="7772400" cy="685800"/>
          </a:xfrm>
          <a:noFill/>
          <a:extLst>
            <a:ext uri="{909E8E84-426E-40DD-AFC4-6F175D3DCCD1}">
              <a14:hiddenFill xmlns:a14="http://schemas.microsoft.com/office/drawing/2010/main">
                <a:solidFill>
                  <a:schemeClr val="bg1"/>
                </a:solidFill>
              </a14:hiddenFill>
            </a:ext>
          </a:extLst>
        </p:spPr>
        <p:txBody>
          <a:bodyPr>
            <a:normAutofit fontScale="90000"/>
          </a:bodyPr>
          <a:lstStyle/>
          <a:p>
            <a:r>
              <a:rPr lang="en-US" altLang="en-US"/>
              <a:t>Artificial Neuron</a:t>
            </a:r>
          </a:p>
        </p:txBody>
      </p:sp>
      <p:sp>
        <p:nvSpPr>
          <p:cNvPr id="114701" name="Text Box 13">
            <a:extLst>
              <a:ext uri="{FF2B5EF4-FFF2-40B4-BE49-F238E27FC236}">
                <a16:creationId xmlns:a16="http://schemas.microsoft.com/office/drawing/2014/main" id="{81099E3B-FD6E-4AB0-A298-1CB13679EE57}"/>
              </a:ext>
            </a:extLst>
          </p:cNvPr>
          <p:cNvSpPr txBox="1">
            <a:spLocks noChangeArrowheads="1"/>
          </p:cNvSpPr>
          <p:nvPr/>
        </p:nvSpPr>
        <p:spPr bwMode="auto">
          <a:xfrm>
            <a:off x="1219200" y="17526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1</a:t>
            </a:r>
            <a:endParaRPr lang="en-US" altLang="en-US"/>
          </a:p>
        </p:txBody>
      </p:sp>
      <p:sp>
        <p:nvSpPr>
          <p:cNvPr id="114693" name="Oval 5">
            <a:extLst>
              <a:ext uri="{FF2B5EF4-FFF2-40B4-BE49-F238E27FC236}">
                <a16:creationId xmlns:a16="http://schemas.microsoft.com/office/drawing/2014/main" id="{56E254F5-37EA-4FCB-BA70-FEEFBD5B124E}"/>
              </a:ext>
            </a:extLst>
          </p:cNvPr>
          <p:cNvSpPr>
            <a:spLocks noChangeArrowheads="1"/>
          </p:cNvSpPr>
          <p:nvPr/>
        </p:nvSpPr>
        <p:spPr bwMode="auto">
          <a:xfrm>
            <a:off x="2286000" y="1828800"/>
            <a:ext cx="3076575" cy="3810000"/>
          </a:xfrm>
          <a:prstGeom prst="ellipse">
            <a:avLst/>
          </a:prstGeom>
          <a:solidFill>
            <a:srgbClr val="99CCFF"/>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4" name="Line 6">
            <a:extLst>
              <a:ext uri="{FF2B5EF4-FFF2-40B4-BE49-F238E27FC236}">
                <a16:creationId xmlns:a16="http://schemas.microsoft.com/office/drawing/2014/main" id="{238B2BAD-8185-44BE-BA68-8AA5D37BEC01}"/>
              </a:ext>
            </a:extLst>
          </p:cNvPr>
          <p:cNvSpPr>
            <a:spLocks noChangeShapeType="1"/>
          </p:cNvSpPr>
          <p:nvPr/>
        </p:nvSpPr>
        <p:spPr bwMode="auto">
          <a:xfrm>
            <a:off x="1676400" y="1600200"/>
            <a:ext cx="965200" cy="79057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5" name="Line 7">
            <a:extLst>
              <a:ext uri="{FF2B5EF4-FFF2-40B4-BE49-F238E27FC236}">
                <a16:creationId xmlns:a16="http://schemas.microsoft.com/office/drawing/2014/main" id="{7A10FCF3-4746-44BA-8AD2-40F8EEF2E1B5}"/>
              </a:ext>
            </a:extLst>
          </p:cNvPr>
          <p:cNvSpPr>
            <a:spLocks noChangeShapeType="1"/>
          </p:cNvSpPr>
          <p:nvPr/>
        </p:nvSpPr>
        <p:spPr bwMode="auto">
          <a:xfrm>
            <a:off x="1308100" y="3775075"/>
            <a:ext cx="977900" cy="349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6" name="Line 8">
            <a:extLst>
              <a:ext uri="{FF2B5EF4-FFF2-40B4-BE49-F238E27FC236}">
                <a16:creationId xmlns:a16="http://schemas.microsoft.com/office/drawing/2014/main" id="{E19B3CAB-5494-46BA-8225-3072E4A8D395}"/>
              </a:ext>
            </a:extLst>
          </p:cNvPr>
          <p:cNvSpPr>
            <a:spLocks noChangeShapeType="1"/>
          </p:cNvSpPr>
          <p:nvPr/>
        </p:nvSpPr>
        <p:spPr bwMode="auto">
          <a:xfrm flipV="1">
            <a:off x="1600200" y="5321300"/>
            <a:ext cx="1004888" cy="9271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697" name="Rectangle 9">
            <a:extLst>
              <a:ext uri="{FF2B5EF4-FFF2-40B4-BE49-F238E27FC236}">
                <a16:creationId xmlns:a16="http://schemas.microsoft.com/office/drawing/2014/main" id="{56D12A2C-7C86-4660-AF10-27232EA6B7F3}"/>
              </a:ext>
            </a:extLst>
          </p:cNvPr>
          <p:cNvSpPr>
            <a:spLocks noChangeArrowheads="1"/>
          </p:cNvSpPr>
          <p:nvPr/>
        </p:nvSpPr>
        <p:spPr bwMode="auto">
          <a:xfrm>
            <a:off x="6173788" y="2994025"/>
            <a:ext cx="1738312" cy="1431925"/>
          </a:xfrm>
          <a:prstGeom prst="rect">
            <a:avLst/>
          </a:prstGeom>
          <a:solidFill>
            <a:srgbClr val="99CCFF"/>
          </a:solidFill>
          <a:ln w="571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114699" name="Line 11">
            <a:extLst>
              <a:ext uri="{FF2B5EF4-FFF2-40B4-BE49-F238E27FC236}">
                <a16:creationId xmlns:a16="http://schemas.microsoft.com/office/drawing/2014/main" id="{F7FF2547-6BE6-493F-8EAA-63BA3938BC63}"/>
              </a:ext>
            </a:extLst>
          </p:cNvPr>
          <p:cNvSpPr>
            <a:spLocks noChangeShapeType="1"/>
          </p:cNvSpPr>
          <p:nvPr/>
        </p:nvSpPr>
        <p:spPr bwMode="auto">
          <a:xfrm>
            <a:off x="5478463" y="3775075"/>
            <a:ext cx="69532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00" name="Line 12">
            <a:extLst>
              <a:ext uri="{FF2B5EF4-FFF2-40B4-BE49-F238E27FC236}">
                <a16:creationId xmlns:a16="http://schemas.microsoft.com/office/drawing/2014/main" id="{958544E7-1DB0-4C33-AAF9-D4B04ECA7A1D}"/>
              </a:ext>
            </a:extLst>
          </p:cNvPr>
          <p:cNvSpPr>
            <a:spLocks noChangeShapeType="1"/>
          </p:cNvSpPr>
          <p:nvPr/>
        </p:nvSpPr>
        <p:spPr bwMode="auto">
          <a:xfrm>
            <a:off x="8027988" y="3775075"/>
            <a:ext cx="811212"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02" name="Text Box 14">
            <a:extLst>
              <a:ext uri="{FF2B5EF4-FFF2-40B4-BE49-F238E27FC236}">
                <a16:creationId xmlns:a16="http://schemas.microsoft.com/office/drawing/2014/main" id="{330CE46B-D1B5-4646-A907-986002187080}"/>
              </a:ext>
            </a:extLst>
          </p:cNvPr>
          <p:cNvSpPr txBox="1">
            <a:spLocks noChangeArrowheads="1"/>
          </p:cNvSpPr>
          <p:nvPr/>
        </p:nvSpPr>
        <p:spPr bwMode="auto">
          <a:xfrm>
            <a:off x="685800" y="35814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2</a:t>
            </a:r>
            <a:endParaRPr lang="en-US" altLang="en-US"/>
          </a:p>
        </p:txBody>
      </p:sp>
      <p:sp>
        <p:nvSpPr>
          <p:cNvPr id="114703" name="Text Box 15">
            <a:extLst>
              <a:ext uri="{FF2B5EF4-FFF2-40B4-BE49-F238E27FC236}">
                <a16:creationId xmlns:a16="http://schemas.microsoft.com/office/drawing/2014/main" id="{E0C08410-E21D-492D-80FE-D8E0F7FB6D25}"/>
              </a:ext>
            </a:extLst>
          </p:cNvPr>
          <p:cNvSpPr txBox="1">
            <a:spLocks noChangeArrowheads="1"/>
          </p:cNvSpPr>
          <p:nvPr/>
        </p:nvSpPr>
        <p:spPr bwMode="auto">
          <a:xfrm>
            <a:off x="1066800" y="5791200"/>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x</a:t>
            </a:r>
            <a:r>
              <a:rPr lang="en-US" altLang="en-US" baseline="-25000"/>
              <a:t>n</a:t>
            </a:r>
            <a:endParaRPr lang="en-US" altLang="en-US"/>
          </a:p>
        </p:txBody>
      </p:sp>
      <p:sp>
        <p:nvSpPr>
          <p:cNvPr id="114704" name="Text Box 16">
            <a:extLst>
              <a:ext uri="{FF2B5EF4-FFF2-40B4-BE49-F238E27FC236}">
                <a16:creationId xmlns:a16="http://schemas.microsoft.com/office/drawing/2014/main" id="{86289837-4263-4F21-AE66-5F7F5147079E}"/>
              </a:ext>
            </a:extLst>
          </p:cNvPr>
          <p:cNvSpPr txBox="1">
            <a:spLocks noChangeArrowheads="1"/>
          </p:cNvSpPr>
          <p:nvPr/>
        </p:nvSpPr>
        <p:spPr bwMode="auto">
          <a:xfrm>
            <a:off x="1981200" y="1524000"/>
            <a:ext cx="563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1j</a:t>
            </a:r>
            <a:endParaRPr lang="en-US" altLang="en-US"/>
          </a:p>
        </p:txBody>
      </p:sp>
      <p:sp>
        <p:nvSpPr>
          <p:cNvPr id="114705" name="Text Box 17">
            <a:extLst>
              <a:ext uri="{FF2B5EF4-FFF2-40B4-BE49-F238E27FC236}">
                <a16:creationId xmlns:a16="http://schemas.microsoft.com/office/drawing/2014/main" id="{01D2E7F9-30D4-44E7-A4CC-FDE7F7D066AE}"/>
              </a:ext>
            </a:extLst>
          </p:cNvPr>
          <p:cNvSpPr txBox="1">
            <a:spLocks noChangeArrowheads="1"/>
          </p:cNvSpPr>
          <p:nvPr/>
        </p:nvSpPr>
        <p:spPr bwMode="auto">
          <a:xfrm>
            <a:off x="1447800" y="3200400"/>
            <a:ext cx="563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2j</a:t>
            </a:r>
            <a:endParaRPr lang="en-US" altLang="en-US"/>
          </a:p>
        </p:txBody>
      </p:sp>
      <p:sp>
        <p:nvSpPr>
          <p:cNvPr id="114706" name="Text Box 18">
            <a:extLst>
              <a:ext uri="{FF2B5EF4-FFF2-40B4-BE49-F238E27FC236}">
                <a16:creationId xmlns:a16="http://schemas.microsoft.com/office/drawing/2014/main" id="{2E77D63E-A154-4E51-8504-C6D77794EDD0}"/>
              </a:ext>
            </a:extLst>
          </p:cNvPr>
          <p:cNvSpPr txBox="1">
            <a:spLocks noChangeArrowheads="1"/>
          </p:cNvSpPr>
          <p:nvPr/>
        </p:nvSpPr>
        <p:spPr bwMode="auto">
          <a:xfrm>
            <a:off x="1524000" y="5257800"/>
            <a:ext cx="5635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a:t>
            </a:r>
            <a:r>
              <a:rPr lang="en-US" altLang="en-US" baseline="-25000"/>
              <a:t>nj</a:t>
            </a:r>
            <a:endParaRPr lang="en-US" altLang="en-US"/>
          </a:p>
        </p:txBody>
      </p:sp>
      <p:graphicFrame>
        <p:nvGraphicFramePr>
          <p:cNvPr id="114707" name="Object 19">
            <a:extLst>
              <a:ext uri="{FF2B5EF4-FFF2-40B4-BE49-F238E27FC236}">
                <a16:creationId xmlns:a16="http://schemas.microsoft.com/office/drawing/2014/main" id="{12F472F3-25F9-493E-B2D4-CA917B355500}"/>
              </a:ext>
            </a:extLst>
          </p:cNvPr>
          <p:cNvGraphicFramePr>
            <a:graphicFrameLocks noChangeAspect="1"/>
          </p:cNvGraphicFramePr>
          <p:nvPr/>
        </p:nvGraphicFramePr>
        <p:xfrm>
          <a:off x="2667000" y="3240088"/>
          <a:ext cx="2590800" cy="1069975"/>
        </p:xfrm>
        <a:graphic>
          <a:graphicData uri="http://schemas.openxmlformats.org/presentationml/2006/ole">
            <mc:AlternateContent xmlns:mc="http://schemas.openxmlformats.org/markup-compatibility/2006">
              <mc:Choice xmlns:v="urn:schemas-microsoft-com:vml" Requires="v">
                <p:oleObj spid="_x0000_s13370" name="Equation" r:id="rId3" imgW="1041120" imgH="431640" progId="Equation.3">
                  <p:embed/>
                </p:oleObj>
              </mc:Choice>
              <mc:Fallback>
                <p:oleObj name="Equation" r:id="rId3" imgW="1041120" imgH="431640" progId="Equation.3">
                  <p:embed/>
                  <p:pic>
                    <p:nvPicPr>
                      <p:cNvPr id="114707" name="Object 19">
                        <a:extLst>
                          <a:ext uri="{FF2B5EF4-FFF2-40B4-BE49-F238E27FC236}">
                            <a16:creationId xmlns:a16="http://schemas.microsoft.com/office/drawing/2014/main" id="{12F472F3-25F9-493E-B2D4-CA917B355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240088"/>
                        <a:ext cx="25908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4710" name="Object 22">
            <a:extLst>
              <a:ext uri="{FF2B5EF4-FFF2-40B4-BE49-F238E27FC236}">
                <a16:creationId xmlns:a16="http://schemas.microsoft.com/office/drawing/2014/main" id="{4137E8F3-0DCD-4A73-AA3F-84568CCCACBB}"/>
              </a:ext>
            </a:extLst>
          </p:cNvPr>
          <p:cNvGraphicFramePr>
            <a:graphicFrameLocks noChangeAspect="1"/>
          </p:cNvGraphicFramePr>
          <p:nvPr/>
        </p:nvGraphicFramePr>
        <p:xfrm>
          <a:off x="6324600" y="3505200"/>
          <a:ext cx="1447800" cy="506413"/>
        </p:xfrm>
        <a:graphic>
          <a:graphicData uri="http://schemas.openxmlformats.org/presentationml/2006/ole">
            <mc:AlternateContent xmlns:mc="http://schemas.openxmlformats.org/markup-compatibility/2006">
              <mc:Choice xmlns:v="urn:schemas-microsoft-com:vml" Requires="v">
                <p:oleObj spid="_x0000_s13371" name="Equation" r:id="rId5" imgW="685800" imgH="241200" progId="Equation.3">
                  <p:embed/>
                </p:oleObj>
              </mc:Choice>
              <mc:Fallback>
                <p:oleObj name="Equation" r:id="rId5" imgW="685800" imgH="241200" progId="Equation.3">
                  <p:embed/>
                  <p:pic>
                    <p:nvPicPr>
                      <p:cNvPr id="114710" name="Object 22">
                        <a:extLst>
                          <a:ext uri="{FF2B5EF4-FFF2-40B4-BE49-F238E27FC236}">
                            <a16:creationId xmlns:a16="http://schemas.microsoft.com/office/drawing/2014/main" id="{4137E8F3-0DCD-4A73-AA3F-84568CCCAC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505200"/>
                        <a:ext cx="144780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711" name="Text Box 23">
            <a:extLst>
              <a:ext uri="{FF2B5EF4-FFF2-40B4-BE49-F238E27FC236}">
                <a16:creationId xmlns:a16="http://schemas.microsoft.com/office/drawing/2014/main" id="{96C1C196-AB93-40BD-8DC5-2A195EB26710}"/>
              </a:ext>
            </a:extLst>
          </p:cNvPr>
          <p:cNvSpPr txBox="1">
            <a:spLocks noChangeArrowheads="1"/>
          </p:cNvSpPr>
          <p:nvPr/>
        </p:nvSpPr>
        <p:spPr bwMode="auto">
          <a:xfrm>
            <a:off x="8213725" y="4232275"/>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y</a:t>
            </a:r>
            <a:r>
              <a:rPr lang="en-US" altLang="en-US" baseline="-25000"/>
              <a:t>j</a:t>
            </a:r>
            <a:endParaRPr lang="en-US" altLang="en-US"/>
          </a:p>
        </p:txBody>
      </p:sp>
      <p:sp>
        <p:nvSpPr>
          <p:cNvPr id="114712" name="Line 24">
            <a:extLst>
              <a:ext uri="{FF2B5EF4-FFF2-40B4-BE49-F238E27FC236}">
                <a16:creationId xmlns:a16="http://schemas.microsoft.com/office/drawing/2014/main" id="{4D7219E2-9324-4F29-847F-39BEF7793BC2}"/>
              </a:ext>
            </a:extLst>
          </p:cNvPr>
          <p:cNvSpPr>
            <a:spLocks noChangeShapeType="1"/>
          </p:cNvSpPr>
          <p:nvPr/>
        </p:nvSpPr>
        <p:spPr bwMode="auto">
          <a:xfrm flipV="1">
            <a:off x="3200400" y="5334000"/>
            <a:ext cx="14288" cy="12954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3" name="Text Box 25">
            <a:extLst>
              <a:ext uri="{FF2B5EF4-FFF2-40B4-BE49-F238E27FC236}">
                <a16:creationId xmlns:a16="http://schemas.microsoft.com/office/drawing/2014/main" id="{83CE3CB9-F48C-400B-8F73-145083ACDE09}"/>
              </a:ext>
            </a:extLst>
          </p:cNvPr>
          <p:cNvSpPr txBox="1">
            <a:spLocks noChangeArrowheads="1"/>
          </p:cNvSpPr>
          <p:nvPr/>
        </p:nvSpPr>
        <p:spPr bwMode="auto">
          <a:xfrm>
            <a:off x="2590800" y="6248400"/>
            <a:ext cx="393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b</a:t>
            </a:r>
            <a:r>
              <a:rPr lang="en-US" altLang="en-US" baseline="-25000"/>
              <a:t>j</a:t>
            </a:r>
            <a:endParaRPr lang="en-US" altLang="en-US"/>
          </a:p>
        </p:txBody>
      </p:sp>
      <p:sp>
        <p:nvSpPr>
          <p:cNvPr id="114714" name="Line 26">
            <a:extLst>
              <a:ext uri="{FF2B5EF4-FFF2-40B4-BE49-F238E27FC236}">
                <a16:creationId xmlns:a16="http://schemas.microsoft.com/office/drawing/2014/main" id="{BE46280A-6793-4D62-B8D1-9517059DE7F7}"/>
              </a:ext>
            </a:extLst>
          </p:cNvPr>
          <p:cNvSpPr>
            <a:spLocks noChangeShapeType="1"/>
          </p:cNvSpPr>
          <p:nvPr/>
        </p:nvSpPr>
        <p:spPr bwMode="auto">
          <a:xfrm>
            <a:off x="5867400" y="48006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5" name="Line 27">
            <a:extLst>
              <a:ext uri="{FF2B5EF4-FFF2-40B4-BE49-F238E27FC236}">
                <a16:creationId xmlns:a16="http://schemas.microsoft.com/office/drawing/2014/main" id="{1999FC38-F57A-441B-AE6E-B2B720894AC3}"/>
              </a:ext>
            </a:extLst>
          </p:cNvPr>
          <p:cNvSpPr>
            <a:spLocks noChangeShapeType="1"/>
          </p:cNvSpPr>
          <p:nvPr/>
        </p:nvSpPr>
        <p:spPr bwMode="auto">
          <a:xfrm>
            <a:off x="5645150" y="54864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6" name="Freeform 28">
            <a:extLst>
              <a:ext uri="{FF2B5EF4-FFF2-40B4-BE49-F238E27FC236}">
                <a16:creationId xmlns:a16="http://schemas.microsoft.com/office/drawing/2014/main" id="{2D89D345-2D32-46D7-859B-729870BACA9C}"/>
              </a:ext>
            </a:extLst>
          </p:cNvPr>
          <p:cNvSpPr>
            <a:spLocks/>
          </p:cNvSpPr>
          <p:nvPr/>
        </p:nvSpPr>
        <p:spPr bwMode="auto">
          <a:xfrm>
            <a:off x="5867400" y="4876800"/>
            <a:ext cx="1447800" cy="609600"/>
          </a:xfrm>
          <a:custGeom>
            <a:avLst/>
            <a:gdLst>
              <a:gd name="T0" fmla="*/ 0 w 864"/>
              <a:gd name="T1" fmla="*/ 480 h 480"/>
              <a:gd name="T2" fmla="*/ 336 w 864"/>
              <a:gd name="T3" fmla="*/ 336 h 480"/>
              <a:gd name="T4" fmla="*/ 480 w 864"/>
              <a:gd name="T5" fmla="*/ 96 h 480"/>
              <a:gd name="T6" fmla="*/ 864 w 864"/>
              <a:gd name="T7" fmla="*/ 0 h 480"/>
            </a:gdLst>
            <a:ahLst/>
            <a:cxnLst>
              <a:cxn ang="0">
                <a:pos x="T0" y="T1"/>
              </a:cxn>
              <a:cxn ang="0">
                <a:pos x="T2" y="T3"/>
              </a:cxn>
              <a:cxn ang="0">
                <a:pos x="T4" y="T5"/>
              </a:cxn>
              <a:cxn ang="0">
                <a:pos x="T6" y="T7"/>
              </a:cxn>
            </a:cxnLst>
            <a:rect l="0" t="0" r="r" b="b"/>
            <a:pathLst>
              <a:path w="864" h="480">
                <a:moveTo>
                  <a:pt x="0" y="480"/>
                </a:moveTo>
                <a:cubicBezTo>
                  <a:pt x="128" y="440"/>
                  <a:pt x="256" y="400"/>
                  <a:pt x="336" y="336"/>
                </a:cubicBezTo>
                <a:cubicBezTo>
                  <a:pt x="416" y="272"/>
                  <a:pt x="392" y="152"/>
                  <a:pt x="480" y="96"/>
                </a:cubicBezTo>
                <a:cubicBezTo>
                  <a:pt x="568" y="40"/>
                  <a:pt x="800" y="16"/>
                  <a:pt x="864"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7" name="Line 29">
            <a:extLst>
              <a:ext uri="{FF2B5EF4-FFF2-40B4-BE49-F238E27FC236}">
                <a16:creationId xmlns:a16="http://schemas.microsoft.com/office/drawing/2014/main" id="{A69E0E45-0FBF-4089-9FA7-DACEF79A2981}"/>
              </a:ext>
            </a:extLst>
          </p:cNvPr>
          <p:cNvSpPr>
            <a:spLocks noChangeShapeType="1"/>
          </p:cNvSpPr>
          <p:nvPr/>
        </p:nvSpPr>
        <p:spPr bwMode="auto">
          <a:xfrm>
            <a:off x="5867400" y="48006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8" name="Line 30">
            <a:extLst>
              <a:ext uri="{FF2B5EF4-FFF2-40B4-BE49-F238E27FC236}">
                <a16:creationId xmlns:a16="http://schemas.microsoft.com/office/drawing/2014/main" id="{25B4A0D5-B600-44BC-AB80-200281EEF924}"/>
              </a:ext>
            </a:extLst>
          </p:cNvPr>
          <p:cNvSpPr>
            <a:spLocks noChangeShapeType="1"/>
          </p:cNvSpPr>
          <p:nvPr/>
        </p:nvSpPr>
        <p:spPr bwMode="auto">
          <a:xfrm>
            <a:off x="5638800" y="6400800"/>
            <a:ext cx="160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19" name="Line 31">
            <a:extLst>
              <a:ext uri="{FF2B5EF4-FFF2-40B4-BE49-F238E27FC236}">
                <a16:creationId xmlns:a16="http://schemas.microsoft.com/office/drawing/2014/main" id="{7F20608D-6D48-4BC9-AE08-44B31CCE4176}"/>
              </a:ext>
            </a:extLst>
          </p:cNvPr>
          <p:cNvSpPr>
            <a:spLocks noChangeShapeType="1"/>
          </p:cNvSpPr>
          <p:nvPr/>
        </p:nvSpPr>
        <p:spPr bwMode="auto">
          <a:xfrm>
            <a:off x="5861050" y="5715000"/>
            <a:ext cx="0" cy="8382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24" name="Line 36">
            <a:extLst>
              <a:ext uri="{FF2B5EF4-FFF2-40B4-BE49-F238E27FC236}">
                <a16:creationId xmlns:a16="http://schemas.microsoft.com/office/drawing/2014/main" id="{DAB0863D-E7C7-46D0-9C42-374E66AAC2DA}"/>
              </a:ext>
            </a:extLst>
          </p:cNvPr>
          <p:cNvSpPr>
            <a:spLocks noChangeShapeType="1"/>
          </p:cNvSpPr>
          <p:nvPr/>
        </p:nvSpPr>
        <p:spPr bwMode="auto">
          <a:xfrm flipV="1">
            <a:off x="5867400" y="5791200"/>
            <a:ext cx="609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14725" name="Line 37">
            <a:extLst>
              <a:ext uri="{FF2B5EF4-FFF2-40B4-BE49-F238E27FC236}">
                <a16:creationId xmlns:a16="http://schemas.microsoft.com/office/drawing/2014/main" id="{20750A7E-6969-45E3-9ABB-ABB5E77BC247}"/>
              </a:ext>
            </a:extLst>
          </p:cNvPr>
          <p:cNvSpPr>
            <a:spLocks noChangeShapeType="1"/>
          </p:cNvSpPr>
          <p:nvPr/>
        </p:nvSpPr>
        <p:spPr bwMode="auto">
          <a:xfrm>
            <a:off x="6477000" y="5791200"/>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graphicFrame>
        <p:nvGraphicFramePr>
          <p:cNvPr id="114726" name="Object 38">
            <a:extLst>
              <a:ext uri="{FF2B5EF4-FFF2-40B4-BE49-F238E27FC236}">
                <a16:creationId xmlns:a16="http://schemas.microsoft.com/office/drawing/2014/main" id="{34AB590C-FA91-45A5-AA34-5BF9F92D907F}"/>
              </a:ext>
            </a:extLst>
          </p:cNvPr>
          <p:cNvGraphicFramePr>
            <a:graphicFrameLocks noChangeAspect="1"/>
          </p:cNvGraphicFramePr>
          <p:nvPr/>
        </p:nvGraphicFramePr>
        <p:xfrm>
          <a:off x="7543800" y="4805363"/>
          <a:ext cx="838200" cy="704850"/>
        </p:xfrm>
        <a:graphic>
          <a:graphicData uri="http://schemas.openxmlformats.org/presentationml/2006/ole">
            <mc:AlternateContent xmlns:mc="http://schemas.openxmlformats.org/markup-compatibility/2006">
              <mc:Choice xmlns:v="urn:schemas-microsoft-com:vml" Requires="v">
                <p:oleObj spid="_x0000_s13372" name="Equation" r:id="rId7" imgW="482400" imgH="406080" progId="Equation.3">
                  <p:embed/>
                </p:oleObj>
              </mc:Choice>
              <mc:Fallback>
                <p:oleObj name="Equation" r:id="rId7" imgW="482400" imgH="406080" progId="Equation.3">
                  <p:embed/>
                  <p:pic>
                    <p:nvPicPr>
                      <p:cNvPr id="114726" name="Object 38">
                        <a:extLst>
                          <a:ext uri="{FF2B5EF4-FFF2-40B4-BE49-F238E27FC236}">
                            <a16:creationId xmlns:a16="http://schemas.microsoft.com/office/drawing/2014/main" id="{34AB590C-FA91-45A5-AA34-5BF9F92D90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3800" y="4805363"/>
                        <a:ext cx="838200"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15DD-DD50-4C38-97E9-9FB22A4E386F}"/>
              </a:ext>
            </a:extLst>
          </p:cNvPr>
          <p:cNvSpPr>
            <a:spLocks noGrp="1"/>
          </p:cNvSpPr>
          <p:nvPr>
            <p:ph type="title"/>
          </p:nvPr>
        </p:nvSpPr>
        <p:spPr/>
        <p:txBody>
          <a:bodyPr/>
          <a:lstStyle/>
          <a:p>
            <a:r>
              <a:rPr lang="en-IN" dirty="0"/>
              <a:t>Neural Network Architecture</a:t>
            </a:r>
          </a:p>
        </p:txBody>
      </p:sp>
      <p:pic>
        <p:nvPicPr>
          <p:cNvPr id="4" name="Content Placeholder 3">
            <a:extLst>
              <a:ext uri="{FF2B5EF4-FFF2-40B4-BE49-F238E27FC236}">
                <a16:creationId xmlns:a16="http://schemas.microsoft.com/office/drawing/2014/main" id="{FB573365-1855-4308-8791-6D10869FAC9B}"/>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53010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E13E5-6029-4F0C-9A00-A84AD045E855}"/>
              </a:ext>
            </a:extLst>
          </p:cNvPr>
          <p:cNvSpPr>
            <a:spLocks noGrp="1"/>
          </p:cNvSpPr>
          <p:nvPr>
            <p:ph type="title"/>
          </p:nvPr>
        </p:nvSpPr>
        <p:spPr/>
        <p:txBody>
          <a:bodyPr/>
          <a:lstStyle/>
          <a:p>
            <a:r>
              <a:rPr lang="en-IN" dirty="0"/>
              <a:t>AND Gate Implementation</a:t>
            </a:r>
          </a:p>
        </p:txBody>
      </p:sp>
      <p:pic>
        <p:nvPicPr>
          <p:cNvPr id="4" name="Content Placeholder 3">
            <a:extLst>
              <a:ext uri="{FF2B5EF4-FFF2-40B4-BE49-F238E27FC236}">
                <a16:creationId xmlns:a16="http://schemas.microsoft.com/office/drawing/2014/main" id="{3238D1A5-B76A-419E-8514-4F8CA97D2DFC}"/>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94446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C4F3-76BC-456B-9835-EA6C64609270}"/>
              </a:ext>
            </a:extLst>
          </p:cNvPr>
          <p:cNvSpPr>
            <a:spLocks noGrp="1"/>
          </p:cNvSpPr>
          <p:nvPr>
            <p:ph type="title"/>
          </p:nvPr>
        </p:nvSpPr>
        <p:spPr/>
        <p:txBody>
          <a:bodyPr/>
          <a:lstStyle/>
          <a:p>
            <a:r>
              <a:rPr lang="en-IN" dirty="0"/>
              <a:t>OR Gate</a:t>
            </a:r>
          </a:p>
        </p:txBody>
      </p:sp>
      <p:pic>
        <p:nvPicPr>
          <p:cNvPr id="4" name="Content Placeholder 3">
            <a:extLst>
              <a:ext uri="{FF2B5EF4-FFF2-40B4-BE49-F238E27FC236}">
                <a16:creationId xmlns:a16="http://schemas.microsoft.com/office/drawing/2014/main" id="{8C179CED-CDC5-42B9-A6BA-3E67C034AD83}"/>
              </a:ext>
            </a:extLst>
          </p:cNvPr>
          <p:cNvPicPr>
            <a:picLocks noGrp="1" noChangeAspect="1"/>
          </p:cNvPicPr>
          <p:nvPr>
            <p:ph idx="1"/>
          </p:nvPr>
        </p:nvPicPr>
        <p:blipFill>
          <a:blip r:embed="rId2"/>
          <a:stretch>
            <a:fillRect/>
          </a:stretch>
        </p:blipFill>
        <p:spPr>
          <a:xfrm>
            <a:off x="546957" y="1600200"/>
            <a:ext cx="8050085" cy="5105400"/>
          </a:xfrm>
          <a:prstGeom prst="rect">
            <a:avLst/>
          </a:prstGeom>
        </p:spPr>
      </p:pic>
    </p:spTree>
    <p:extLst>
      <p:ext uri="{BB962C8B-B14F-4D97-AF65-F5344CB8AC3E}">
        <p14:creationId xmlns:p14="http://schemas.microsoft.com/office/powerpoint/2010/main" val="3269818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582EF5-5F60-45AA-9A16-B9CBC86AEBBE}"/>
              </a:ext>
            </a:extLst>
          </p:cNvPr>
          <p:cNvSpPr>
            <a:spLocks noGrp="1"/>
          </p:cNvSpPr>
          <p:nvPr>
            <p:ph idx="1"/>
          </p:nvPr>
        </p:nvSpPr>
        <p:spPr/>
        <p:txBody>
          <a:bodyPr>
            <a:normAutofit fontScale="47500" lnSpcReduction="20000"/>
          </a:bodyPr>
          <a:lstStyle/>
          <a:p>
            <a:r>
              <a:rPr lang="en-US" b="1" dirty="0"/>
              <a:t>Feed-Forward</a:t>
            </a:r>
          </a:p>
          <a:p>
            <a:r>
              <a:rPr lang="en-US" dirty="0"/>
              <a:t>Following are the steps performed during the feed-forward phase:</a:t>
            </a:r>
          </a:p>
          <a:p>
            <a:r>
              <a:rPr lang="en-US" dirty="0"/>
              <a:t>The values received in the input layer are multiplied with the weights. A bias is added to the summation of the inputs and weights in order to avoid null values.</a:t>
            </a:r>
          </a:p>
          <a:p>
            <a:r>
              <a:rPr lang="en-US" dirty="0"/>
              <a:t>Each neuron in the first hidden layer receives different values from the input layer depending upon the weights and bias. Neurons have an activation function that operates upon the value received from the input layer. The activation function can be of many types, like a step function, sigmoid function, </a:t>
            </a:r>
            <a:r>
              <a:rPr lang="en-US" dirty="0" err="1">
                <a:hlinkClick r:id="rId2"/>
              </a:rPr>
              <a:t>relu</a:t>
            </a:r>
            <a:r>
              <a:rPr lang="en-US" dirty="0"/>
              <a:t> function, or </a:t>
            </a:r>
            <a:r>
              <a:rPr lang="en-US" dirty="0">
                <a:hlinkClick r:id="rId3"/>
              </a:rPr>
              <a:t>tanh</a:t>
            </a:r>
            <a:r>
              <a:rPr lang="en-US" dirty="0"/>
              <a:t> function. As a rule of thumb, </a:t>
            </a:r>
            <a:r>
              <a:rPr lang="en-US" dirty="0" err="1"/>
              <a:t>relu</a:t>
            </a:r>
            <a:r>
              <a:rPr lang="en-US" dirty="0"/>
              <a:t> function is used in the hidden layer neurons and sigmoid function is used for the output layer neuron.</a:t>
            </a:r>
          </a:p>
          <a:p>
            <a:r>
              <a:rPr lang="en-US" dirty="0"/>
              <a:t>The outputs from the first hidden layer neurons are multiplied with the weights of the second hidden layer; the results are summed together and passed to the neurons of the proceeding layers. This process continues until the outer layer is reached. The values calculated at the outer layer are the actual outputs of the algorithm.</a:t>
            </a:r>
          </a:p>
          <a:p>
            <a:r>
              <a:rPr lang="en-US" dirty="0"/>
              <a:t>The feed-forward phase consists of these three steps. However, the predicted output is not necessarily correct right away; it can be wrong, and we need to correct it. The purpose of a learning algorithm is to make predictions that are as accurate as possible. To improve these predicted results, a neural network will then go through a back propagation phase. During back propagation, the weights of different neurons are updated in a way that the difference between the desired and predicted output is as small as possible.</a:t>
            </a:r>
          </a:p>
          <a:p>
            <a:endParaRPr lang="en-IN" dirty="0"/>
          </a:p>
        </p:txBody>
      </p:sp>
      <p:sp>
        <p:nvSpPr>
          <p:cNvPr id="3" name="Title 2">
            <a:extLst>
              <a:ext uri="{FF2B5EF4-FFF2-40B4-BE49-F238E27FC236}">
                <a16:creationId xmlns:a16="http://schemas.microsoft.com/office/drawing/2014/main" id="{68AB6D62-788C-42E6-9FA5-6D60A16BF4B3}"/>
              </a:ext>
            </a:extLst>
          </p:cNvPr>
          <p:cNvSpPr>
            <a:spLocks noGrp="1"/>
          </p:cNvSpPr>
          <p:nvPr>
            <p:ph type="title"/>
          </p:nvPr>
        </p:nvSpPr>
        <p:spPr/>
        <p:txBody>
          <a:bodyPr/>
          <a:lstStyle/>
          <a:p>
            <a:r>
              <a:rPr lang="en-IN" dirty="0"/>
              <a:t>Feedforward</a:t>
            </a:r>
          </a:p>
        </p:txBody>
      </p:sp>
    </p:spTree>
    <p:extLst>
      <p:ext uri="{BB962C8B-B14F-4D97-AF65-F5344CB8AC3E}">
        <p14:creationId xmlns:p14="http://schemas.microsoft.com/office/powerpoint/2010/main" val="1998088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1C5798-39DC-4109-8E3A-151BB529C3D5}"/>
              </a:ext>
            </a:extLst>
          </p:cNvPr>
          <p:cNvSpPr>
            <a:spLocks noGrp="1"/>
          </p:cNvSpPr>
          <p:nvPr>
            <p:ph idx="1"/>
          </p:nvPr>
        </p:nvSpPr>
        <p:spPr/>
        <p:txBody>
          <a:bodyPr>
            <a:normAutofit fontScale="47500" lnSpcReduction="20000"/>
          </a:bodyPr>
          <a:lstStyle/>
          <a:p>
            <a:r>
              <a:rPr lang="en-US" b="1" dirty="0"/>
              <a:t>Back Propagation</a:t>
            </a:r>
          </a:p>
          <a:p>
            <a:r>
              <a:rPr lang="en-US" dirty="0"/>
              <a:t>Back propagation phase consists of the following steps:</a:t>
            </a:r>
          </a:p>
          <a:p>
            <a:r>
              <a:rPr lang="en-US" dirty="0"/>
              <a:t>The error is calculated by quantifying the difference between the predicted output and the desired output. This difference is called "loss" and the function used to calculate the difference is called the "loss function". Loss functions can be of different types e.g. mean squared error or cross entropy functions. Remember, neural networks are </a:t>
            </a:r>
            <a:r>
              <a:rPr lang="en-US" dirty="0">
                <a:hlinkClick r:id="rId2"/>
              </a:rPr>
              <a:t>supervised learning</a:t>
            </a:r>
            <a:r>
              <a:rPr lang="en-US" dirty="0"/>
              <a:t> algorithms that need the desired outputs for a given set of inputs, which is what allows it to learn from the data.</a:t>
            </a:r>
          </a:p>
          <a:p>
            <a:r>
              <a:rPr lang="en-US" dirty="0"/>
              <a:t>Once the error is calculated, the next step is to minimize that error. To do so, partial derivative of the error function is calculated with respect to all the weights and biases. This is called gradient decent. The derivatives can be used to find the slope of the error function. If the slop is positive, the value of the weights can be reduced or if the slop is negative the value of weight can be increased. This reduces the overall error. The function that is used to reduce this error is called the optimization function.</a:t>
            </a:r>
          </a:p>
          <a:p>
            <a:r>
              <a:rPr lang="en-US" dirty="0"/>
              <a:t>This one cycle of feed-forward and back propagation is called one "epoch". This process continues until a reasonable accuracy is achieved. There is no standard for reasonable accuracy, ideally you'd strive for 100% accuracy, but this is extremely difficult to achieve for any non-trivial dataset. In many cases 90%+ accuracy is considered acceptable, but it really depends on your use-case.</a:t>
            </a:r>
          </a:p>
          <a:p>
            <a:pPr marL="0" indent="0">
              <a:buNone/>
            </a:pPr>
            <a:endParaRPr lang="en-IN" dirty="0"/>
          </a:p>
        </p:txBody>
      </p:sp>
      <p:sp>
        <p:nvSpPr>
          <p:cNvPr id="3" name="Title 2">
            <a:extLst>
              <a:ext uri="{FF2B5EF4-FFF2-40B4-BE49-F238E27FC236}">
                <a16:creationId xmlns:a16="http://schemas.microsoft.com/office/drawing/2014/main" id="{893C43D9-8676-4540-A2AA-C4C0F3AD8BD9}"/>
              </a:ext>
            </a:extLst>
          </p:cNvPr>
          <p:cNvSpPr>
            <a:spLocks noGrp="1"/>
          </p:cNvSpPr>
          <p:nvPr>
            <p:ph type="title"/>
          </p:nvPr>
        </p:nvSpPr>
        <p:spPr/>
        <p:txBody>
          <a:bodyPr/>
          <a:lstStyle/>
          <a:p>
            <a:r>
              <a:rPr lang="en-IN" dirty="0"/>
              <a:t>Back Propagation</a:t>
            </a:r>
          </a:p>
        </p:txBody>
      </p:sp>
    </p:spTree>
    <p:extLst>
      <p:ext uri="{BB962C8B-B14F-4D97-AF65-F5344CB8AC3E}">
        <p14:creationId xmlns:p14="http://schemas.microsoft.com/office/powerpoint/2010/main" val="28322267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8695-C6ED-446A-BFE9-9683EF51175A}"/>
              </a:ext>
            </a:extLst>
          </p:cNvPr>
          <p:cNvSpPr>
            <a:spLocks noGrp="1"/>
          </p:cNvSpPr>
          <p:nvPr>
            <p:ph type="title"/>
          </p:nvPr>
        </p:nvSpPr>
        <p:spPr/>
        <p:txBody>
          <a:bodyPr/>
          <a:lstStyle/>
          <a:p>
            <a:r>
              <a:rPr lang="en-IN" dirty="0"/>
              <a:t>Deep Learning</a:t>
            </a:r>
          </a:p>
        </p:txBody>
      </p:sp>
      <p:pic>
        <p:nvPicPr>
          <p:cNvPr id="4" name="Content Placeholder 3">
            <a:extLst>
              <a:ext uri="{FF2B5EF4-FFF2-40B4-BE49-F238E27FC236}">
                <a16:creationId xmlns:a16="http://schemas.microsoft.com/office/drawing/2014/main" id="{0E5A6F3A-12CA-439B-A767-AC6D0559BEA4}"/>
              </a:ext>
            </a:extLst>
          </p:cNvPr>
          <p:cNvPicPr>
            <a:picLocks noGrp="1" noChangeAspect="1"/>
          </p:cNvPicPr>
          <p:nvPr>
            <p:ph idx="1"/>
          </p:nvPr>
        </p:nvPicPr>
        <p:blipFill>
          <a:blip r:embed="rId2"/>
          <a:stretch>
            <a:fillRect/>
          </a:stretch>
        </p:blipFill>
        <p:spPr>
          <a:xfrm>
            <a:off x="457200" y="1654569"/>
            <a:ext cx="8229600" cy="4417224"/>
          </a:xfrm>
          <a:prstGeom prst="rect">
            <a:avLst/>
          </a:prstGeom>
        </p:spPr>
      </p:pic>
    </p:spTree>
    <p:extLst>
      <p:ext uri="{BB962C8B-B14F-4D97-AF65-F5344CB8AC3E}">
        <p14:creationId xmlns:p14="http://schemas.microsoft.com/office/powerpoint/2010/main" val="4288920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BF78A-DBBF-48F3-97B4-1C436266CEAA}"/>
              </a:ext>
            </a:extLst>
          </p:cNvPr>
          <p:cNvSpPr>
            <a:spLocks noGrp="1"/>
          </p:cNvSpPr>
          <p:nvPr>
            <p:ph type="title"/>
          </p:nvPr>
        </p:nvSpPr>
        <p:spPr/>
        <p:txBody>
          <a:bodyPr/>
          <a:lstStyle/>
          <a:p>
            <a:r>
              <a:rPr lang="en-IN" dirty="0"/>
              <a:t>Types of Neural Networks</a:t>
            </a:r>
          </a:p>
        </p:txBody>
      </p:sp>
      <p:pic>
        <p:nvPicPr>
          <p:cNvPr id="4" name="Content Placeholder 3">
            <a:extLst>
              <a:ext uri="{FF2B5EF4-FFF2-40B4-BE49-F238E27FC236}">
                <a16:creationId xmlns:a16="http://schemas.microsoft.com/office/drawing/2014/main" id="{60685BB8-9538-40BA-B3A2-D284B52D8C49}"/>
              </a:ext>
            </a:extLst>
          </p:cNvPr>
          <p:cNvPicPr>
            <a:picLocks noGrp="1" noChangeAspect="1"/>
          </p:cNvPicPr>
          <p:nvPr>
            <p:ph idx="1"/>
          </p:nvPr>
        </p:nvPicPr>
        <p:blipFill>
          <a:blip r:embed="rId2"/>
          <a:stretch>
            <a:fillRect/>
          </a:stretch>
        </p:blipFill>
        <p:spPr>
          <a:xfrm>
            <a:off x="546957" y="1600200"/>
            <a:ext cx="8050085" cy="4525963"/>
          </a:xfrm>
          <a:prstGeom prst="rect">
            <a:avLst/>
          </a:prstGeom>
        </p:spPr>
      </p:pic>
    </p:spTree>
    <p:extLst>
      <p:ext uri="{BB962C8B-B14F-4D97-AF65-F5344CB8AC3E}">
        <p14:creationId xmlns:p14="http://schemas.microsoft.com/office/powerpoint/2010/main" val="2374124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a:bodyPr>
          <a:lstStyle/>
          <a:p>
            <a:r>
              <a:rPr lang="en-US" altLang="zh-TW" sz="2400" dirty="0"/>
              <a:t>A branch of </a:t>
            </a:r>
            <a:r>
              <a:rPr lang="en-US" altLang="zh-TW" sz="2400" b="1" dirty="0"/>
              <a:t>artificial intelligence</a:t>
            </a:r>
            <a:r>
              <a:rPr lang="en-US" altLang="zh-TW" sz="2400" dirty="0"/>
              <a:t>, concerned with the design and development of algorithms that allow computers to evolve behaviors based on empirical data.</a:t>
            </a:r>
          </a:p>
          <a:p>
            <a:endParaRPr lang="en-US" altLang="zh-TW" sz="2400" dirty="0"/>
          </a:p>
          <a:p>
            <a:r>
              <a:rPr lang="en-US" altLang="zh-TW" sz="2400" dirty="0"/>
              <a:t>As intelligence requires knowledge, it is necessary for the computers to acquire knowledge.</a:t>
            </a:r>
          </a:p>
          <a:p>
            <a:r>
              <a:rPr lang="en-US" altLang="zh-TW" sz="2400" dirty="0"/>
              <a:t>Machine Learning is the field of computer science that uses statistical techniques to give computer systems the ability to learn with Data, without being explicitly programmed</a:t>
            </a:r>
            <a:endParaRPr lang="zh-TW" altLang="en-US" sz="2400" dirty="0"/>
          </a:p>
        </p:txBody>
      </p:sp>
      <p:sp>
        <p:nvSpPr>
          <p:cNvPr id="2" name="標題 1"/>
          <p:cNvSpPr>
            <a:spLocks noGrp="1"/>
          </p:cNvSpPr>
          <p:nvPr>
            <p:ph type="title"/>
          </p:nvPr>
        </p:nvSpPr>
        <p:spPr/>
        <p:txBody>
          <a:bodyPr/>
          <a:lstStyle/>
          <a:p>
            <a:r>
              <a:rPr lang="en-US" altLang="zh-TW" dirty="0"/>
              <a:t>What is machine learning?</a:t>
            </a:r>
            <a:endParaRPr lang="zh-TW" altLang="en-US" dirty="0"/>
          </a:p>
        </p:txBody>
      </p:sp>
    </p:spTree>
    <p:extLst>
      <p:ext uri="{BB962C8B-B14F-4D97-AF65-F5344CB8AC3E}">
        <p14:creationId xmlns:p14="http://schemas.microsoft.com/office/powerpoint/2010/main" val="26158548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F41A9B-12A7-4187-A100-A3CA6DAA6D27}"/>
              </a:ext>
            </a:extLst>
          </p:cNvPr>
          <p:cNvPicPr>
            <a:picLocks noChangeAspect="1"/>
          </p:cNvPicPr>
          <p:nvPr/>
        </p:nvPicPr>
        <p:blipFill>
          <a:blip r:embed="rId2"/>
          <a:stretch>
            <a:fillRect/>
          </a:stretch>
        </p:blipFill>
        <p:spPr>
          <a:xfrm>
            <a:off x="0" y="858505"/>
            <a:ext cx="9144000" cy="5140990"/>
          </a:xfrm>
          <a:prstGeom prst="rect">
            <a:avLst/>
          </a:prstGeom>
        </p:spPr>
      </p:pic>
    </p:spTree>
    <p:extLst>
      <p:ext uri="{BB962C8B-B14F-4D97-AF65-F5344CB8AC3E}">
        <p14:creationId xmlns:p14="http://schemas.microsoft.com/office/powerpoint/2010/main" val="40347885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none" lIns="91440" tIns="45720" rIns="91440" bIns="45720" rtlCol="0" anchor="ctr" anchorCtr="0">
            <a:noAutofit/>
          </a:bodyPr>
          <a:lstStyle/>
          <a:p>
            <a:r>
              <a:rPr lang="en-US" dirty="0"/>
              <a:t>Recurrent Neural Network (RNN)</a:t>
            </a:r>
          </a:p>
        </p:txBody>
      </p:sp>
      <p:pic>
        <p:nvPicPr>
          <p:cNvPr id="2052" name="Picture 4" descr="http://blog.josephwilk.net/images/blog/2012/10/recurrent_neural_networ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027" y="3434634"/>
            <a:ext cx="1828739" cy="1789725"/>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228599" y="647700"/>
            <a:ext cx="6358813" cy="6175375"/>
          </a:xfrm>
        </p:spPr>
        <p:txBody>
          <a:bodyPr lIns="0" tIns="0" rIns="0" bIns="0"/>
          <a:lstStyle/>
          <a:p>
            <a:pPr marL="182563" indent="-182563">
              <a:spcBef>
                <a:spcPts val="0"/>
              </a:spcBef>
              <a:spcAft>
                <a:spcPts val="1200"/>
              </a:spcAft>
              <a:buFont typeface="Arial" panose="020B0604020202020204" pitchFamily="34" charset="0"/>
            </a:pPr>
            <a:r>
              <a:rPr lang="en-US" sz="2400" b="1" dirty="0">
                <a:latin typeface="Arial" panose="020B0604020202020204" pitchFamily="34" charset="0"/>
                <a:cs typeface="Arial" panose="020B0604020202020204" pitchFamily="34" charset="0"/>
              </a:rPr>
              <a:t>Recurrent since they receive inputs, update the hidden states depending on the previous computations, and make predictions for every element of a sequence.</a:t>
            </a:r>
          </a:p>
          <a:p>
            <a:pPr marL="182563" indent="-182563">
              <a:spcBef>
                <a:spcPts val="0"/>
              </a:spcBef>
              <a:spcAft>
                <a:spcPts val="1200"/>
              </a:spcAft>
              <a:buFont typeface="Arial" panose="020B0604020202020204" pitchFamily="34" charset="0"/>
            </a:pPr>
            <a:r>
              <a:rPr lang="en-US" sz="2400" b="1" dirty="0">
                <a:latin typeface="Arial" panose="020B0604020202020204" pitchFamily="34" charset="0"/>
                <a:cs typeface="Arial" panose="020B0604020202020204" pitchFamily="34" charset="0"/>
              </a:rPr>
              <a:t>RNNs are a neural network with memory.</a:t>
            </a:r>
          </a:p>
          <a:p>
            <a:pPr marL="182563" indent="-182563">
              <a:spcBef>
                <a:spcPts val="0"/>
              </a:spcBef>
              <a:spcAft>
                <a:spcPts val="1200"/>
              </a:spcAft>
              <a:buFont typeface="Arial" panose="020B0604020202020204" pitchFamily="34" charset="0"/>
            </a:pPr>
            <a:r>
              <a:rPr lang="en-US" sz="2400" b="1" dirty="0">
                <a:latin typeface="Arial" panose="020B0604020202020204" pitchFamily="34" charset="0"/>
                <a:cs typeface="Arial" panose="020B0604020202020204" pitchFamily="34" charset="0"/>
              </a:rPr>
              <a:t>RNNs are very powerful dynamic system for sequence tasks such as speech recognition or handwritten recognition since they maintain a state vector that implicitly contains information about the history of all the past elements of a sequence.</a:t>
            </a:r>
          </a:p>
        </p:txBody>
      </p:sp>
      <p:pic>
        <p:nvPicPr>
          <p:cNvPr id="11" name="Picture 2" descr="https://draftin.com/images/34568?token=osHGQ5vZmlKI8wvUQDodyNnTzHvIIucFK6U0Z1ynSkEKrMZy1FEdoBrizZ7fujKpEWiYaC1-1fm8lMLh7GKKVu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395" y="647700"/>
            <a:ext cx="1956005" cy="155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7297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CBACC-BB1A-4D6A-90E3-3A77C7E224C5}"/>
              </a:ext>
            </a:extLst>
          </p:cNvPr>
          <p:cNvSpPr>
            <a:spLocks noGrp="1"/>
          </p:cNvSpPr>
          <p:nvPr>
            <p:ph type="title"/>
          </p:nvPr>
        </p:nvSpPr>
        <p:spPr/>
        <p:txBody>
          <a:bodyPr/>
          <a:lstStyle/>
          <a:p>
            <a:r>
              <a:rPr lang="en-IN" dirty="0"/>
              <a:t>Deep Neural Networks</a:t>
            </a:r>
          </a:p>
        </p:txBody>
      </p:sp>
      <p:pic>
        <p:nvPicPr>
          <p:cNvPr id="12290" name="Picture 2" descr="Image result for sequential model">
            <a:extLst>
              <a:ext uri="{FF2B5EF4-FFF2-40B4-BE49-F238E27FC236}">
                <a16:creationId xmlns:a16="http://schemas.microsoft.com/office/drawing/2014/main" id="{70F814EE-7198-4D7C-BF5E-E1884D0732D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42993" y="2034378"/>
            <a:ext cx="6858014" cy="365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01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2BC4D6-6FE3-4E9C-A735-B9AF678425F2}"/>
              </a:ext>
            </a:extLst>
          </p:cNvPr>
          <p:cNvSpPr>
            <a:spLocks noGrp="1"/>
          </p:cNvSpPr>
          <p:nvPr>
            <p:ph type="ctrTitle"/>
          </p:nvPr>
        </p:nvSpPr>
        <p:spPr/>
        <p:txBody>
          <a:bodyPr/>
          <a:lstStyle/>
          <a:p>
            <a:r>
              <a:rPr lang="en-IN" dirty="0"/>
              <a:t>Convolution Neural Networks</a:t>
            </a:r>
          </a:p>
        </p:txBody>
      </p:sp>
      <p:sp>
        <p:nvSpPr>
          <p:cNvPr id="5" name="Subtitle 4">
            <a:extLst>
              <a:ext uri="{FF2B5EF4-FFF2-40B4-BE49-F238E27FC236}">
                <a16:creationId xmlns:a16="http://schemas.microsoft.com/office/drawing/2014/main" id="{E47634D3-1978-456C-93C4-9D106FFABAA6}"/>
              </a:ext>
            </a:extLst>
          </p:cNvPr>
          <p:cNvSpPr>
            <a:spLocks noGrp="1"/>
          </p:cNvSpPr>
          <p:nvPr>
            <p:ph type="subTitle" idx="1"/>
          </p:nvPr>
        </p:nvSpPr>
        <p:spPr/>
        <p:txBody>
          <a:bodyPr/>
          <a:lstStyle/>
          <a:p>
            <a:r>
              <a:rPr lang="en-IN" dirty="0"/>
              <a:t>CVSN Reddy</a:t>
            </a:r>
          </a:p>
          <a:p>
            <a:r>
              <a:rPr lang="en-IN" dirty="0"/>
              <a:t>DSU Bangalore</a:t>
            </a:r>
          </a:p>
        </p:txBody>
      </p:sp>
    </p:spTree>
    <p:extLst>
      <p:ext uri="{BB962C8B-B14F-4D97-AF65-F5344CB8AC3E}">
        <p14:creationId xmlns:p14="http://schemas.microsoft.com/office/powerpoint/2010/main" val="7856273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D62A25-3EF9-443A-A8DE-EF3E53C1372D}"/>
              </a:ext>
            </a:extLst>
          </p:cNvPr>
          <p:cNvSpPr>
            <a:spLocks noGrp="1"/>
          </p:cNvSpPr>
          <p:nvPr>
            <p:ph idx="1"/>
          </p:nvPr>
        </p:nvSpPr>
        <p:spPr/>
        <p:txBody>
          <a:bodyPr>
            <a:normAutofit fontScale="77500" lnSpcReduction="20000"/>
          </a:bodyPr>
          <a:lstStyle/>
          <a:p>
            <a:pPr algn="just"/>
            <a:r>
              <a:rPr lang="en-US" dirty="0"/>
              <a:t>Convolutional neural networks are feedforward neural</a:t>
            </a:r>
          </a:p>
          <a:p>
            <a:pPr marL="0" indent="0" algn="just">
              <a:buNone/>
            </a:pPr>
            <a:r>
              <a:rPr lang="en-US" dirty="0"/>
              <a:t>networks designed to minimize sensitivity to the input image translation, rotation and distortion. They are built of local connections, shared weights, pooling and the use of several layers.</a:t>
            </a:r>
          </a:p>
          <a:p>
            <a:r>
              <a:rPr lang="en-US" dirty="0"/>
              <a:t>The network is organized into layers with different purposes. </a:t>
            </a:r>
          </a:p>
          <a:p>
            <a:r>
              <a:rPr lang="en-US" dirty="0"/>
              <a:t>The convolutional layer is responsible for ex-</a:t>
            </a:r>
            <a:r>
              <a:rPr lang="en-US" dirty="0" err="1"/>
              <a:t>tracting</a:t>
            </a:r>
            <a:r>
              <a:rPr lang="en-US" dirty="0"/>
              <a:t> image features</a:t>
            </a:r>
          </a:p>
          <a:p>
            <a:r>
              <a:rPr lang="en-US" dirty="0"/>
              <a:t>The pooling layer is responsible for performing a sub-sampling of the image</a:t>
            </a:r>
          </a:p>
          <a:p>
            <a:r>
              <a:rPr lang="en-US" dirty="0"/>
              <a:t> Fully connected layers are responsible for the interpretation of </a:t>
            </a:r>
            <a:r>
              <a:rPr lang="en-IN" dirty="0"/>
              <a:t>the extracted features</a:t>
            </a:r>
          </a:p>
        </p:txBody>
      </p:sp>
      <p:sp>
        <p:nvSpPr>
          <p:cNvPr id="3" name="Title 2">
            <a:extLst>
              <a:ext uri="{FF2B5EF4-FFF2-40B4-BE49-F238E27FC236}">
                <a16:creationId xmlns:a16="http://schemas.microsoft.com/office/drawing/2014/main" id="{C5160CBB-6749-4DD6-8D3C-77CE360A341E}"/>
              </a:ext>
            </a:extLst>
          </p:cNvPr>
          <p:cNvSpPr>
            <a:spLocks noGrp="1"/>
          </p:cNvSpPr>
          <p:nvPr>
            <p:ph type="title"/>
          </p:nvPr>
        </p:nvSpPr>
        <p:spPr/>
        <p:txBody>
          <a:bodyPr/>
          <a:lstStyle/>
          <a:p>
            <a:r>
              <a:rPr lang="en-IN" dirty="0"/>
              <a:t>CNN</a:t>
            </a:r>
          </a:p>
        </p:txBody>
      </p:sp>
    </p:spTree>
    <p:extLst>
      <p:ext uri="{BB962C8B-B14F-4D97-AF65-F5344CB8AC3E}">
        <p14:creationId xmlns:p14="http://schemas.microsoft.com/office/powerpoint/2010/main" val="29052300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6287C3-7B0F-4A5E-9947-5D9BA8890862}"/>
              </a:ext>
            </a:extLst>
          </p:cNvPr>
          <p:cNvPicPr>
            <a:picLocks noGrp="1" noChangeAspect="1"/>
          </p:cNvPicPr>
          <p:nvPr>
            <p:ph idx="1"/>
          </p:nvPr>
        </p:nvPicPr>
        <p:blipFill>
          <a:blip r:embed="rId2"/>
          <a:stretch>
            <a:fillRect/>
          </a:stretch>
        </p:blipFill>
        <p:spPr>
          <a:xfrm>
            <a:off x="611560" y="1772816"/>
            <a:ext cx="7920880" cy="4752528"/>
          </a:xfrm>
          <a:prstGeom prst="rect">
            <a:avLst/>
          </a:prstGeom>
        </p:spPr>
      </p:pic>
      <p:sp>
        <p:nvSpPr>
          <p:cNvPr id="3" name="Title 2">
            <a:extLst>
              <a:ext uri="{FF2B5EF4-FFF2-40B4-BE49-F238E27FC236}">
                <a16:creationId xmlns:a16="http://schemas.microsoft.com/office/drawing/2014/main" id="{5D1F8F34-AB2C-4DB5-95F6-21974A12DD0E}"/>
              </a:ext>
            </a:extLst>
          </p:cNvPr>
          <p:cNvSpPr>
            <a:spLocks noGrp="1"/>
          </p:cNvSpPr>
          <p:nvPr>
            <p:ph type="title"/>
          </p:nvPr>
        </p:nvSpPr>
        <p:spPr/>
        <p:txBody>
          <a:bodyPr/>
          <a:lstStyle/>
          <a:p>
            <a:r>
              <a:rPr lang="en-IN" dirty="0"/>
              <a:t>Convolution Summary</a:t>
            </a:r>
          </a:p>
        </p:txBody>
      </p:sp>
    </p:spTree>
    <p:extLst>
      <p:ext uri="{BB962C8B-B14F-4D97-AF65-F5344CB8AC3E}">
        <p14:creationId xmlns:p14="http://schemas.microsoft.com/office/powerpoint/2010/main" val="3087159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D9530F-BF94-42DF-B129-8CDF566910CA}"/>
              </a:ext>
            </a:extLst>
          </p:cNvPr>
          <p:cNvPicPr>
            <a:picLocks noGrp="1" noChangeAspect="1"/>
          </p:cNvPicPr>
          <p:nvPr>
            <p:ph idx="1"/>
          </p:nvPr>
        </p:nvPicPr>
        <p:blipFill>
          <a:blip r:embed="rId2"/>
          <a:stretch>
            <a:fillRect/>
          </a:stretch>
        </p:blipFill>
        <p:spPr>
          <a:xfrm>
            <a:off x="457200" y="2227517"/>
            <a:ext cx="8229600" cy="3171317"/>
          </a:xfrm>
          <a:prstGeom prst="rect">
            <a:avLst/>
          </a:prstGeom>
        </p:spPr>
      </p:pic>
      <p:sp>
        <p:nvSpPr>
          <p:cNvPr id="3" name="Title 2">
            <a:extLst>
              <a:ext uri="{FF2B5EF4-FFF2-40B4-BE49-F238E27FC236}">
                <a16:creationId xmlns:a16="http://schemas.microsoft.com/office/drawing/2014/main" id="{B8CB1B57-52F8-4452-AFA6-439D44C5347F}"/>
              </a:ext>
            </a:extLst>
          </p:cNvPr>
          <p:cNvSpPr>
            <a:spLocks noGrp="1"/>
          </p:cNvSpPr>
          <p:nvPr>
            <p:ph type="title"/>
          </p:nvPr>
        </p:nvSpPr>
        <p:spPr/>
        <p:txBody>
          <a:bodyPr/>
          <a:lstStyle/>
          <a:p>
            <a:r>
              <a:rPr lang="en-IN" dirty="0"/>
              <a:t>Convolution layer</a:t>
            </a:r>
          </a:p>
        </p:txBody>
      </p:sp>
    </p:spTree>
    <p:extLst>
      <p:ext uri="{BB962C8B-B14F-4D97-AF65-F5344CB8AC3E}">
        <p14:creationId xmlns:p14="http://schemas.microsoft.com/office/powerpoint/2010/main" val="3362070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523E79-F0E6-4EE8-842F-CD2A8123266B}"/>
              </a:ext>
            </a:extLst>
          </p:cNvPr>
          <p:cNvPicPr>
            <a:picLocks noGrp="1" noChangeAspect="1"/>
          </p:cNvPicPr>
          <p:nvPr>
            <p:ph idx="1"/>
          </p:nvPr>
        </p:nvPicPr>
        <p:blipFill>
          <a:blip r:embed="rId2"/>
          <a:stretch>
            <a:fillRect/>
          </a:stretch>
        </p:blipFill>
        <p:spPr>
          <a:xfrm>
            <a:off x="457200" y="1500188"/>
            <a:ext cx="8229600" cy="5205412"/>
          </a:xfrm>
          <a:prstGeom prst="rect">
            <a:avLst/>
          </a:prstGeom>
        </p:spPr>
      </p:pic>
      <p:sp>
        <p:nvSpPr>
          <p:cNvPr id="3" name="Title 2">
            <a:extLst>
              <a:ext uri="{FF2B5EF4-FFF2-40B4-BE49-F238E27FC236}">
                <a16:creationId xmlns:a16="http://schemas.microsoft.com/office/drawing/2014/main" id="{38610BD7-B22A-4E7F-88BE-B87CB38E85EE}"/>
              </a:ext>
            </a:extLst>
          </p:cNvPr>
          <p:cNvSpPr>
            <a:spLocks noGrp="1"/>
          </p:cNvSpPr>
          <p:nvPr>
            <p:ph type="title"/>
          </p:nvPr>
        </p:nvSpPr>
        <p:spPr/>
        <p:txBody>
          <a:bodyPr/>
          <a:lstStyle/>
          <a:p>
            <a:r>
              <a:rPr lang="en-IN" dirty="0"/>
              <a:t>Convolution Layer</a:t>
            </a:r>
          </a:p>
        </p:txBody>
      </p:sp>
    </p:spTree>
    <p:extLst>
      <p:ext uri="{BB962C8B-B14F-4D97-AF65-F5344CB8AC3E}">
        <p14:creationId xmlns:p14="http://schemas.microsoft.com/office/powerpoint/2010/main" val="2155298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B3872-4DC3-41E8-8D9E-CFCA70077461}"/>
              </a:ext>
            </a:extLst>
          </p:cNvPr>
          <p:cNvSpPr>
            <a:spLocks noGrp="1"/>
          </p:cNvSpPr>
          <p:nvPr>
            <p:ph idx="1"/>
          </p:nvPr>
        </p:nvSpPr>
        <p:spPr/>
        <p:txBody>
          <a:bodyPr>
            <a:normAutofit fontScale="47500" lnSpcReduction="20000"/>
          </a:bodyPr>
          <a:lstStyle/>
          <a:p>
            <a:r>
              <a:rPr lang="en-US" dirty="0"/>
              <a:t>The goal of the pooling layer is to reach a certain level of invariance towards rotation, reducing the resolution of the feature maps [24]. It acts similarly to the convolutional layer, but the stride has the same size as the filter (in the case of the previous layer, the stride was equal to 1).This makes the receptive fields to be totally different and reduces the feature maps by 75%. The most common types of pooling are max pooling and average pooling.</a:t>
            </a:r>
          </a:p>
          <a:p>
            <a:r>
              <a:rPr lang="en-US" dirty="0"/>
              <a:t>Similar to the Convolutional Layer, the Pooling layer is responsible for reducing the spatial size of the Convolved Feature. This is to decrease the computational power required to process the data through dimensionality reduction. Furthermore, it is useful for extracting dominant features which are rotational and positional invariant, thus maintaining the process of effectively training of the model.</a:t>
            </a:r>
          </a:p>
          <a:p>
            <a:r>
              <a:rPr lang="en-US" dirty="0"/>
              <a:t>There are two types of Pooling: Max Pooling and Average Pooling. Max Pooling returns the maximum value from the portion of the image covered by the Kernel. On the other hand, Average Pooling returns the average of all the values from the portion of the image covered by the Kernel.</a:t>
            </a:r>
          </a:p>
          <a:p>
            <a:r>
              <a:rPr lang="en-US" dirty="0"/>
              <a:t>Max Pooling also performs as a Noise Suppressant. It discards the noisy activations altogether and also performs de-noising along with dimensionality reduction. On the other hand, Average Pooling simply performs dimensionality reduction as a noise suppressing mechanism. Hence, we can say that Max Pooling performs a lot better than Average Pooling.</a:t>
            </a:r>
            <a:endParaRPr lang="en-IN" dirty="0"/>
          </a:p>
        </p:txBody>
      </p:sp>
      <p:sp>
        <p:nvSpPr>
          <p:cNvPr id="3" name="Title 2">
            <a:extLst>
              <a:ext uri="{FF2B5EF4-FFF2-40B4-BE49-F238E27FC236}">
                <a16:creationId xmlns:a16="http://schemas.microsoft.com/office/drawing/2014/main" id="{5B791C61-4525-4A63-A3ED-05BD0670787D}"/>
              </a:ext>
            </a:extLst>
          </p:cNvPr>
          <p:cNvSpPr>
            <a:spLocks noGrp="1"/>
          </p:cNvSpPr>
          <p:nvPr>
            <p:ph type="title"/>
          </p:nvPr>
        </p:nvSpPr>
        <p:spPr/>
        <p:txBody>
          <a:bodyPr/>
          <a:lstStyle/>
          <a:p>
            <a:r>
              <a:rPr lang="en-IN" dirty="0"/>
              <a:t>Pooling Layer</a:t>
            </a:r>
          </a:p>
        </p:txBody>
      </p:sp>
    </p:spTree>
    <p:extLst>
      <p:ext uri="{BB962C8B-B14F-4D97-AF65-F5344CB8AC3E}">
        <p14:creationId xmlns:p14="http://schemas.microsoft.com/office/powerpoint/2010/main" val="5971605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6093C3-9430-458E-AD03-5B9F10058BE2}"/>
              </a:ext>
            </a:extLst>
          </p:cNvPr>
          <p:cNvSpPr>
            <a:spLocks noGrp="1"/>
          </p:cNvSpPr>
          <p:nvPr>
            <p:ph type="title"/>
          </p:nvPr>
        </p:nvSpPr>
        <p:spPr/>
        <p:txBody>
          <a:bodyPr/>
          <a:lstStyle/>
          <a:p>
            <a:r>
              <a:rPr lang="en-IN" dirty="0"/>
              <a:t>Pooling</a:t>
            </a:r>
          </a:p>
        </p:txBody>
      </p:sp>
      <p:pic>
        <p:nvPicPr>
          <p:cNvPr id="10242" name="Picture 2">
            <a:extLst>
              <a:ext uri="{FF2B5EF4-FFF2-40B4-BE49-F238E27FC236}">
                <a16:creationId xmlns:a16="http://schemas.microsoft.com/office/drawing/2014/main" id="{01162380-6A28-4F6A-8B6D-D94DBBC0B0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3550" y="1722438"/>
            <a:ext cx="56769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46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a:extLst>
              <a:ext uri="{FF2B5EF4-FFF2-40B4-BE49-F238E27FC236}">
                <a16:creationId xmlns:a16="http://schemas.microsoft.com/office/drawing/2014/main" id="{54220EAF-E15E-4CD7-B202-7BE141E0B58E}"/>
              </a:ext>
            </a:extLst>
          </p:cNvPr>
          <p:cNvSpPr>
            <a:spLocks noGrp="1" noChangeArrowheads="1"/>
          </p:cNvSpPr>
          <p:nvPr>
            <p:ph type="body" idx="1"/>
          </p:nvPr>
        </p:nvSpPr>
        <p:spPr>
          <a:xfrm>
            <a:off x="457200" y="609600"/>
            <a:ext cx="8305800" cy="5181600"/>
          </a:xfrm>
        </p:spPr>
        <p:txBody>
          <a:bodyPr/>
          <a:lstStyle/>
          <a:p>
            <a:pPr>
              <a:buFontTx/>
              <a:buNone/>
            </a:pPr>
            <a:r>
              <a:rPr lang="en-US" altLang="en-US" b="1" dirty="0">
                <a:solidFill>
                  <a:schemeClr val="accent2"/>
                </a:solidFill>
              </a:rPr>
              <a:t>  </a:t>
            </a:r>
            <a:r>
              <a:rPr lang="en-US" altLang="en-US" sz="2400" b="1" dirty="0">
                <a:solidFill>
                  <a:schemeClr val="accent2"/>
                </a:solidFill>
              </a:rPr>
              <a:t>Machine Learning and Traditional Programming</a:t>
            </a:r>
          </a:p>
          <a:p>
            <a:endParaRPr lang="en-US" altLang="en-US" dirty="0"/>
          </a:p>
          <a:p>
            <a:endParaRPr lang="en-US" altLang="en-US" dirty="0"/>
          </a:p>
          <a:p>
            <a:endParaRPr lang="en-US" altLang="en-US" dirty="0"/>
          </a:p>
          <a:p>
            <a:endParaRPr lang="en-US" altLang="en-US" b="1" dirty="0">
              <a:solidFill>
                <a:schemeClr val="accent2"/>
              </a:solidFill>
            </a:endParaRPr>
          </a:p>
          <a:p>
            <a:pPr>
              <a:buFontTx/>
              <a:buNone/>
            </a:pPr>
            <a:r>
              <a:rPr lang="en-US" altLang="en-US" b="1" dirty="0">
                <a:solidFill>
                  <a:schemeClr val="accent2"/>
                </a:solidFill>
              </a:rPr>
              <a:t>  Machine Learning</a:t>
            </a:r>
          </a:p>
        </p:txBody>
      </p:sp>
      <p:sp>
        <p:nvSpPr>
          <p:cNvPr id="3076" name="Rectangle 4">
            <a:extLst>
              <a:ext uri="{FF2B5EF4-FFF2-40B4-BE49-F238E27FC236}">
                <a16:creationId xmlns:a16="http://schemas.microsoft.com/office/drawing/2014/main" id="{E5540B81-EDF2-49F8-A051-55E5A4D094E9}"/>
              </a:ext>
            </a:extLst>
          </p:cNvPr>
          <p:cNvSpPr>
            <a:spLocks noChangeArrowheads="1"/>
          </p:cNvSpPr>
          <p:nvPr/>
        </p:nvSpPr>
        <p:spPr bwMode="auto">
          <a:xfrm>
            <a:off x="3352800" y="16002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78" name="Line 6">
            <a:extLst>
              <a:ext uri="{FF2B5EF4-FFF2-40B4-BE49-F238E27FC236}">
                <a16:creationId xmlns:a16="http://schemas.microsoft.com/office/drawing/2014/main" id="{7512145C-088E-4EB4-B083-0CC0D19E1224}"/>
              </a:ext>
            </a:extLst>
          </p:cNvPr>
          <p:cNvSpPr>
            <a:spLocks noChangeShapeType="1"/>
          </p:cNvSpPr>
          <p:nvPr/>
        </p:nvSpPr>
        <p:spPr bwMode="auto">
          <a:xfrm>
            <a:off x="2438400" y="20574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79" name="Line 7">
            <a:extLst>
              <a:ext uri="{FF2B5EF4-FFF2-40B4-BE49-F238E27FC236}">
                <a16:creationId xmlns:a16="http://schemas.microsoft.com/office/drawing/2014/main" id="{52A4F8CE-F8C6-46E5-913A-9CFE4B9FBC8D}"/>
              </a:ext>
            </a:extLst>
          </p:cNvPr>
          <p:cNvSpPr>
            <a:spLocks noChangeShapeType="1"/>
          </p:cNvSpPr>
          <p:nvPr/>
        </p:nvSpPr>
        <p:spPr bwMode="auto">
          <a:xfrm>
            <a:off x="2438400" y="27432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0" name="Line 8">
            <a:extLst>
              <a:ext uri="{FF2B5EF4-FFF2-40B4-BE49-F238E27FC236}">
                <a16:creationId xmlns:a16="http://schemas.microsoft.com/office/drawing/2014/main" id="{5CB1C19F-5128-4BFF-842C-5CCFE7708A03}"/>
              </a:ext>
            </a:extLst>
          </p:cNvPr>
          <p:cNvSpPr>
            <a:spLocks noChangeShapeType="1"/>
          </p:cNvSpPr>
          <p:nvPr/>
        </p:nvSpPr>
        <p:spPr bwMode="auto">
          <a:xfrm>
            <a:off x="6019800" y="22860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82" name="Text Box 10">
            <a:extLst>
              <a:ext uri="{FF2B5EF4-FFF2-40B4-BE49-F238E27FC236}">
                <a16:creationId xmlns:a16="http://schemas.microsoft.com/office/drawing/2014/main" id="{4151ED40-D68E-4257-A26E-0B317E9A262B}"/>
              </a:ext>
            </a:extLst>
          </p:cNvPr>
          <p:cNvSpPr txBox="1">
            <a:spLocks noChangeArrowheads="1"/>
          </p:cNvSpPr>
          <p:nvPr/>
        </p:nvSpPr>
        <p:spPr bwMode="auto">
          <a:xfrm>
            <a:off x="1355725" y="16922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83" name="Text Box 11">
            <a:extLst>
              <a:ext uri="{FF2B5EF4-FFF2-40B4-BE49-F238E27FC236}">
                <a16:creationId xmlns:a16="http://schemas.microsoft.com/office/drawing/2014/main" id="{5B34632D-71A6-4714-8BD9-0DD085CCCB4C}"/>
              </a:ext>
            </a:extLst>
          </p:cNvPr>
          <p:cNvSpPr txBox="1">
            <a:spLocks noChangeArrowheads="1"/>
          </p:cNvSpPr>
          <p:nvPr/>
        </p:nvSpPr>
        <p:spPr bwMode="auto">
          <a:xfrm>
            <a:off x="685800" y="23622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
        <p:nvSpPr>
          <p:cNvPr id="3084" name="Text Box 12">
            <a:extLst>
              <a:ext uri="{FF2B5EF4-FFF2-40B4-BE49-F238E27FC236}">
                <a16:creationId xmlns:a16="http://schemas.microsoft.com/office/drawing/2014/main" id="{731918E9-521A-4D98-A667-FE3D005911F8}"/>
              </a:ext>
            </a:extLst>
          </p:cNvPr>
          <p:cNvSpPr txBox="1">
            <a:spLocks noChangeArrowheads="1"/>
          </p:cNvSpPr>
          <p:nvPr/>
        </p:nvSpPr>
        <p:spPr bwMode="auto">
          <a:xfrm>
            <a:off x="6781800" y="19812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1" name="Rectangle 19">
            <a:extLst>
              <a:ext uri="{FF2B5EF4-FFF2-40B4-BE49-F238E27FC236}">
                <a16:creationId xmlns:a16="http://schemas.microsoft.com/office/drawing/2014/main" id="{3C713FA2-D4FD-4E33-BFC1-BC8BA9368BFB}"/>
              </a:ext>
            </a:extLst>
          </p:cNvPr>
          <p:cNvSpPr>
            <a:spLocks noChangeArrowheads="1"/>
          </p:cNvSpPr>
          <p:nvPr/>
        </p:nvSpPr>
        <p:spPr bwMode="auto">
          <a:xfrm>
            <a:off x="3429000" y="4419600"/>
            <a:ext cx="2667000" cy="1524000"/>
          </a:xfrm>
          <a:prstGeom prst="rect">
            <a:avLst/>
          </a:prstGeom>
          <a:solidFill>
            <a:schemeClr val="accent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3200"/>
              <a:t>Computer</a:t>
            </a:r>
          </a:p>
        </p:txBody>
      </p:sp>
      <p:sp>
        <p:nvSpPr>
          <p:cNvPr id="3092" name="Line 20">
            <a:extLst>
              <a:ext uri="{FF2B5EF4-FFF2-40B4-BE49-F238E27FC236}">
                <a16:creationId xmlns:a16="http://schemas.microsoft.com/office/drawing/2014/main" id="{CED8364E-A6EE-455E-8B0E-AFCFB814A27B}"/>
              </a:ext>
            </a:extLst>
          </p:cNvPr>
          <p:cNvSpPr>
            <a:spLocks noChangeShapeType="1"/>
          </p:cNvSpPr>
          <p:nvPr/>
        </p:nvSpPr>
        <p:spPr bwMode="auto">
          <a:xfrm>
            <a:off x="2514600" y="48768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3" name="Line 21">
            <a:extLst>
              <a:ext uri="{FF2B5EF4-FFF2-40B4-BE49-F238E27FC236}">
                <a16:creationId xmlns:a16="http://schemas.microsoft.com/office/drawing/2014/main" id="{87EE359A-43FB-4662-88A8-0732B7F3E43C}"/>
              </a:ext>
            </a:extLst>
          </p:cNvPr>
          <p:cNvSpPr>
            <a:spLocks noChangeShapeType="1"/>
          </p:cNvSpPr>
          <p:nvPr/>
        </p:nvSpPr>
        <p:spPr bwMode="auto">
          <a:xfrm>
            <a:off x="2514600" y="5562600"/>
            <a:ext cx="9144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4" name="Line 22">
            <a:extLst>
              <a:ext uri="{FF2B5EF4-FFF2-40B4-BE49-F238E27FC236}">
                <a16:creationId xmlns:a16="http://schemas.microsoft.com/office/drawing/2014/main" id="{8B269328-A602-4029-8F17-D76689B70960}"/>
              </a:ext>
            </a:extLst>
          </p:cNvPr>
          <p:cNvSpPr>
            <a:spLocks noChangeShapeType="1"/>
          </p:cNvSpPr>
          <p:nvPr/>
        </p:nvSpPr>
        <p:spPr bwMode="auto">
          <a:xfrm>
            <a:off x="6096000" y="5105400"/>
            <a:ext cx="762000"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3095" name="Text Box 23">
            <a:extLst>
              <a:ext uri="{FF2B5EF4-FFF2-40B4-BE49-F238E27FC236}">
                <a16:creationId xmlns:a16="http://schemas.microsoft.com/office/drawing/2014/main" id="{F10BEADF-2A2D-43D1-BA28-E2D2B19D35E2}"/>
              </a:ext>
            </a:extLst>
          </p:cNvPr>
          <p:cNvSpPr txBox="1">
            <a:spLocks noChangeArrowheads="1"/>
          </p:cNvSpPr>
          <p:nvPr/>
        </p:nvSpPr>
        <p:spPr bwMode="auto">
          <a:xfrm>
            <a:off x="1431925" y="4511675"/>
            <a:ext cx="1041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Data</a:t>
            </a:r>
          </a:p>
        </p:txBody>
      </p:sp>
      <p:sp>
        <p:nvSpPr>
          <p:cNvPr id="3096" name="Text Box 24">
            <a:extLst>
              <a:ext uri="{FF2B5EF4-FFF2-40B4-BE49-F238E27FC236}">
                <a16:creationId xmlns:a16="http://schemas.microsoft.com/office/drawing/2014/main" id="{F06DC682-FAD0-49D9-9CAF-4E96967C88AE}"/>
              </a:ext>
            </a:extLst>
          </p:cNvPr>
          <p:cNvSpPr txBox="1">
            <a:spLocks noChangeArrowheads="1"/>
          </p:cNvSpPr>
          <p:nvPr/>
        </p:nvSpPr>
        <p:spPr bwMode="auto">
          <a:xfrm>
            <a:off x="1066800" y="5257800"/>
            <a:ext cx="14017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Output</a:t>
            </a:r>
          </a:p>
        </p:txBody>
      </p:sp>
      <p:sp>
        <p:nvSpPr>
          <p:cNvPr id="3097" name="Text Box 25">
            <a:extLst>
              <a:ext uri="{FF2B5EF4-FFF2-40B4-BE49-F238E27FC236}">
                <a16:creationId xmlns:a16="http://schemas.microsoft.com/office/drawing/2014/main" id="{9BF324DF-B62A-44DA-B23C-3F0EAEAD7D8B}"/>
              </a:ext>
            </a:extLst>
          </p:cNvPr>
          <p:cNvSpPr txBox="1">
            <a:spLocks noChangeArrowheads="1"/>
          </p:cNvSpPr>
          <p:nvPr/>
        </p:nvSpPr>
        <p:spPr bwMode="auto">
          <a:xfrm>
            <a:off x="6858000" y="4800600"/>
            <a:ext cx="17399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t>Program</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A9A515-C781-47F6-9353-DB47C65304B2}"/>
              </a:ext>
            </a:extLst>
          </p:cNvPr>
          <p:cNvPicPr>
            <a:picLocks noGrp="1" noChangeAspect="1"/>
          </p:cNvPicPr>
          <p:nvPr>
            <p:ph idx="1"/>
          </p:nvPr>
        </p:nvPicPr>
        <p:blipFill>
          <a:blip r:embed="rId2"/>
          <a:stretch>
            <a:fillRect/>
          </a:stretch>
        </p:blipFill>
        <p:spPr>
          <a:xfrm>
            <a:off x="457200" y="1941084"/>
            <a:ext cx="8229600" cy="3744182"/>
          </a:xfrm>
          <a:prstGeom prst="rect">
            <a:avLst/>
          </a:prstGeom>
        </p:spPr>
      </p:pic>
      <p:sp>
        <p:nvSpPr>
          <p:cNvPr id="3" name="Title 2">
            <a:extLst>
              <a:ext uri="{FF2B5EF4-FFF2-40B4-BE49-F238E27FC236}">
                <a16:creationId xmlns:a16="http://schemas.microsoft.com/office/drawing/2014/main" id="{FE7A9ADB-334F-4122-8CB2-78F992F29BAD}"/>
              </a:ext>
            </a:extLst>
          </p:cNvPr>
          <p:cNvSpPr>
            <a:spLocks noGrp="1"/>
          </p:cNvSpPr>
          <p:nvPr>
            <p:ph type="title"/>
          </p:nvPr>
        </p:nvSpPr>
        <p:spPr/>
        <p:txBody>
          <a:bodyPr/>
          <a:lstStyle/>
          <a:p>
            <a:r>
              <a:rPr lang="en-IN" dirty="0"/>
              <a:t>Fully Connected Layer</a:t>
            </a:r>
          </a:p>
        </p:txBody>
      </p:sp>
    </p:spTree>
    <p:extLst>
      <p:ext uri="{BB962C8B-B14F-4D97-AF65-F5344CB8AC3E}">
        <p14:creationId xmlns:p14="http://schemas.microsoft.com/office/powerpoint/2010/main" val="3294041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4811-4EC7-4179-B1CA-294639F08452}"/>
              </a:ext>
            </a:extLst>
          </p:cNvPr>
          <p:cNvSpPr>
            <a:spLocks noGrp="1"/>
          </p:cNvSpPr>
          <p:nvPr>
            <p:ph type="title"/>
          </p:nvPr>
        </p:nvSpPr>
        <p:spPr/>
        <p:txBody>
          <a:bodyPr/>
          <a:lstStyle/>
          <a:p>
            <a:r>
              <a:rPr lang="en-IN" dirty="0"/>
              <a:t>Convolution summary</a:t>
            </a:r>
          </a:p>
        </p:txBody>
      </p:sp>
      <p:pic>
        <p:nvPicPr>
          <p:cNvPr id="4" name="Content Placeholder 3">
            <a:extLst>
              <a:ext uri="{FF2B5EF4-FFF2-40B4-BE49-F238E27FC236}">
                <a16:creationId xmlns:a16="http://schemas.microsoft.com/office/drawing/2014/main" id="{5B222AA6-21D2-43A2-BF4B-15E5721E0B94}"/>
              </a:ext>
            </a:extLst>
          </p:cNvPr>
          <p:cNvPicPr>
            <a:picLocks noGrp="1" noChangeAspect="1"/>
          </p:cNvPicPr>
          <p:nvPr>
            <p:ph idx="1"/>
          </p:nvPr>
        </p:nvPicPr>
        <p:blipFill>
          <a:blip r:embed="rId2"/>
          <a:stretch>
            <a:fillRect/>
          </a:stretch>
        </p:blipFill>
        <p:spPr>
          <a:xfrm>
            <a:off x="323528" y="1700808"/>
            <a:ext cx="8363272" cy="4608512"/>
          </a:xfrm>
          <a:prstGeom prst="rect">
            <a:avLst/>
          </a:prstGeom>
        </p:spPr>
      </p:pic>
    </p:spTree>
    <p:extLst>
      <p:ext uri="{BB962C8B-B14F-4D97-AF65-F5344CB8AC3E}">
        <p14:creationId xmlns:p14="http://schemas.microsoft.com/office/powerpoint/2010/main" val="2593628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716773-9A2D-4A3E-83E3-95A0FD7F5769}"/>
              </a:ext>
            </a:extLst>
          </p:cNvPr>
          <p:cNvSpPr>
            <a:spLocks noGrp="1"/>
          </p:cNvSpPr>
          <p:nvPr>
            <p:ph idx="1"/>
          </p:nvPr>
        </p:nvSpPr>
        <p:spPr/>
        <p:txBody>
          <a:bodyPr>
            <a:normAutofit fontScale="62500" lnSpcReduction="20000"/>
          </a:bodyPr>
          <a:lstStyle/>
          <a:p>
            <a:r>
              <a:rPr lang="en-US" dirty="0"/>
              <a:t>Most artificial neural networks, such as feedforward neural networks, have no memory of the input they received just one moment ago. For example, if you provide a feedforward neural network with the sequence of letters “WISDOM,” when it gets to “D,” it has already forgotten that it just read “S.” That’s a big problem. No matter how hard you train it, it will always struggle to guess the most likely next character: “O.” This makes it a rather crappy candidate for certain tasks, such as speech recognition, that greatly benefit from the capacity to predict what’s coming next. Recurrent networks, on the other hand, do remember what they’ve just encountered, and at a remarkably sophisticated level.</a:t>
            </a:r>
          </a:p>
          <a:p>
            <a:endParaRPr lang="en-US" dirty="0"/>
          </a:p>
          <a:p>
            <a:r>
              <a:rPr lang="en-US" dirty="0"/>
              <a:t>Let’s take the example of the input “WISDOM” again and apply it to a recurrent network. The unit, or artificial neuron, of the RNN, upon receiving the “D” also takes as its input the character it received one moment ago, the “S.” In other words, it adds the immediate past to the present. This gives it the advantage of a limited short-term memory that, along with its training, provides enough context for guessing what the next character is most likely to be: “O.”</a:t>
            </a:r>
            <a:endParaRPr lang="en-IN" dirty="0"/>
          </a:p>
        </p:txBody>
      </p:sp>
      <p:sp>
        <p:nvSpPr>
          <p:cNvPr id="3" name="Title 2">
            <a:extLst>
              <a:ext uri="{FF2B5EF4-FFF2-40B4-BE49-F238E27FC236}">
                <a16:creationId xmlns:a16="http://schemas.microsoft.com/office/drawing/2014/main" id="{FFDB544F-08C3-4DF3-A8C4-296DE7AA6C49}"/>
              </a:ext>
            </a:extLst>
          </p:cNvPr>
          <p:cNvSpPr>
            <a:spLocks noGrp="1"/>
          </p:cNvSpPr>
          <p:nvPr>
            <p:ph type="title"/>
          </p:nvPr>
        </p:nvSpPr>
        <p:spPr/>
        <p:txBody>
          <a:bodyPr/>
          <a:lstStyle/>
          <a:p>
            <a:r>
              <a:rPr lang="en-IN" dirty="0"/>
              <a:t>RNN</a:t>
            </a:r>
          </a:p>
        </p:txBody>
      </p:sp>
    </p:spTree>
    <p:extLst>
      <p:ext uri="{BB962C8B-B14F-4D97-AF65-F5344CB8AC3E}">
        <p14:creationId xmlns:p14="http://schemas.microsoft.com/office/powerpoint/2010/main" val="5195111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DDD579-3E7E-48CE-A2EC-9D4560B556F3}"/>
              </a:ext>
            </a:extLst>
          </p:cNvPr>
          <p:cNvSpPr>
            <a:spLocks noGrp="1"/>
          </p:cNvSpPr>
          <p:nvPr>
            <p:ph type="title"/>
          </p:nvPr>
        </p:nvSpPr>
        <p:spPr/>
        <p:txBody>
          <a:bodyPr/>
          <a:lstStyle/>
          <a:p>
            <a:r>
              <a:rPr lang="en-IN" dirty="0"/>
              <a:t>RNN Applications</a:t>
            </a:r>
          </a:p>
        </p:txBody>
      </p:sp>
      <p:pic>
        <p:nvPicPr>
          <p:cNvPr id="13314" name="Picture 2" descr="Deep Learning – Introduction to Recurrent Neural Networks">
            <a:extLst>
              <a:ext uri="{FF2B5EF4-FFF2-40B4-BE49-F238E27FC236}">
                <a16:creationId xmlns:a16="http://schemas.microsoft.com/office/drawing/2014/main" id="{F63D367B-6F78-43CC-B4A2-ED63CC141A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880" y="1500188"/>
            <a:ext cx="7690239" cy="462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8625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2BB512-BB91-4BFC-B300-EA3F17809ADB}"/>
              </a:ext>
            </a:extLst>
          </p:cNvPr>
          <p:cNvPicPr>
            <a:picLocks noGrp="1" noChangeAspect="1"/>
          </p:cNvPicPr>
          <p:nvPr>
            <p:ph idx="1"/>
          </p:nvPr>
        </p:nvPicPr>
        <p:blipFill>
          <a:blip r:embed="rId2"/>
          <a:stretch>
            <a:fillRect/>
          </a:stretch>
        </p:blipFill>
        <p:spPr>
          <a:xfrm>
            <a:off x="752475" y="1812925"/>
            <a:ext cx="7639050" cy="4000500"/>
          </a:xfrm>
          <a:prstGeom prst="rect">
            <a:avLst/>
          </a:prstGeom>
        </p:spPr>
      </p:pic>
      <p:sp>
        <p:nvSpPr>
          <p:cNvPr id="3" name="Title 2">
            <a:extLst>
              <a:ext uri="{FF2B5EF4-FFF2-40B4-BE49-F238E27FC236}">
                <a16:creationId xmlns:a16="http://schemas.microsoft.com/office/drawing/2014/main" id="{5DDAD26D-F97F-4846-8F4C-63984CEE4386}"/>
              </a:ext>
            </a:extLst>
          </p:cNvPr>
          <p:cNvSpPr>
            <a:spLocks noGrp="1"/>
          </p:cNvSpPr>
          <p:nvPr>
            <p:ph type="title"/>
          </p:nvPr>
        </p:nvSpPr>
        <p:spPr/>
        <p:txBody>
          <a:bodyPr/>
          <a:lstStyle/>
          <a:p>
            <a:r>
              <a:rPr lang="en-IN" dirty="0"/>
              <a:t>RNN</a:t>
            </a:r>
          </a:p>
        </p:txBody>
      </p:sp>
    </p:spTree>
    <p:extLst>
      <p:ext uri="{BB962C8B-B14F-4D97-AF65-F5344CB8AC3E}">
        <p14:creationId xmlns:p14="http://schemas.microsoft.com/office/powerpoint/2010/main" val="8298547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0E4935-8D15-4FD5-833E-CE32DF57BDE8}"/>
              </a:ext>
            </a:extLst>
          </p:cNvPr>
          <p:cNvSpPr>
            <a:spLocks noGrp="1"/>
          </p:cNvSpPr>
          <p:nvPr>
            <p:ph type="title"/>
          </p:nvPr>
        </p:nvSpPr>
        <p:spPr/>
        <p:txBody>
          <a:bodyPr/>
          <a:lstStyle/>
          <a:p>
            <a:r>
              <a:rPr lang="en-IN" dirty="0"/>
              <a:t>RNN</a:t>
            </a:r>
          </a:p>
        </p:txBody>
      </p:sp>
      <p:pic>
        <p:nvPicPr>
          <p:cNvPr id="10242" name="Picture 2">
            <a:extLst>
              <a:ext uri="{FF2B5EF4-FFF2-40B4-BE49-F238E27FC236}">
                <a16:creationId xmlns:a16="http://schemas.microsoft.com/office/drawing/2014/main" id="{1C764C4E-F809-4B54-81D9-4AA83FDCC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21057"/>
            <a:ext cx="8229600" cy="278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654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0C6FD9-634D-47D1-8EE7-EB2AC15F4F59}"/>
              </a:ext>
            </a:extLst>
          </p:cNvPr>
          <p:cNvSpPr>
            <a:spLocks noGrp="1"/>
          </p:cNvSpPr>
          <p:nvPr>
            <p:ph type="title"/>
          </p:nvPr>
        </p:nvSpPr>
        <p:spPr/>
        <p:txBody>
          <a:bodyPr/>
          <a:lstStyle/>
          <a:p>
            <a:r>
              <a:rPr lang="en-IN" dirty="0"/>
              <a:t>LTSM</a:t>
            </a:r>
          </a:p>
        </p:txBody>
      </p:sp>
      <p:pic>
        <p:nvPicPr>
          <p:cNvPr id="11266" name="Picture 2">
            <a:extLst>
              <a:ext uri="{FF2B5EF4-FFF2-40B4-BE49-F238E27FC236}">
                <a16:creationId xmlns:a16="http://schemas.microsoft.com/office/drawing/2014/main" id="{D2C3A077-98AA-43AF-A1D1-B2F6FC0771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3568" y="2303252"/>
            <a:ext cx="8003231" cy="357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609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01ACB-F797-43A4-A7B4-6D203B15D70B}"/>
              </a:ext>
            </a:extLst>
          </p:cNvPr>
          <p:cNvSpPr>
            <a:spLocks noGrp="1"/>
          </p:cNvSpPr>
          <p:nvPr>
            <p:ph type="title"/>
          </p:nvPr>
        </p:nvSpPr>
        <p:spPr/>
        <p:txBody>
          <a:bodyPr/>
          <a:lstStyle/>
          <a:p>
            <a:r>
              <a:rPr lang="en-IN" dirty="0"/>
              <a:t>RNN</a:t>
            </a:r>
          </a:p>
        </p:txBody>
      </p:sp>
      <p:pic>
        <p:nvPicPr>
          <p:cNvPr id="13314" name="Picture 2" descr="Fig. 2">
            <a:extLst>
              <a:ext uri="{FF2B5EF4-FFF2-40B4-BE49-F238E27FC236}">
                <a16:creationId xmlns:a16="http://schemas.microsoft.com/office/drawing/2014/main" id="{5740045B-3D9A-4641-ABFC-96F3517933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271943"/>
            <a:ext cx="8229600" cy="3082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57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4109ED-60D4-4D92-8FF8-48E28F40E72D}"/>
              </a:ext>
            </a:extLst>
          </p:cNvPr>
          <p:cNvSpPr>
            <a:spLocks noGrp="1"/>
          </p:cNvSpPr>
          <p:nvPr>
            <p:ph type="title"/>
          </p:nvPr>
        </p:nvSpPr>
        <p:spPr/>
        <p:txBody>
          <a:bodyPr/>
          <a:lstStyle/>
          <a:p>
            <a:r>
              <a:rPr lang="en-IN" dirty="0"/>
              <a:t>LTSM</a:t>
            </a:r>
          </a:p>
        </p:txBody>
      </p:sp>
      <p:pic>
        <p:nvPicPr>
          <p:cNvPr id="12290" name="Picture 2">
            <a:extLst>
              <a:ext uri="{FF2B5EF4-FFF2-40B4-BE49-F238E27FC236}">
                <a16:creationId xmlns:a16="http://schemas.microsoft.com/office/drawing/2014/main" id="{0EFFBD20-AB25-4CE7-AD3C-30063D9FED5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670376"/>
            <a:ext cx="2818656" cy="21186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532A9F-AE39-4E97-BDE4-0880F1DD1ECA}"/>
              </a:ext>
            </a:extLst>
          </p:cNvPr>
          <p:cNvSpPr/>
          <p:nvPr/>
        </p:nvSpPr>
        <p:spPr>
          <a:xfrm>
            <a:off x="1136" y="3789040"/>
            <a:ext cx="8532440" cy="3139321"/>
          </a:xfrm>
          <a:prstGeom prst="rect">
            <a:avLst/>
          </a:prstGeom>
        </p:spPr>
        <p:txBody>
          <a:bodyPr wrap="square">
            <a:spAutoFit/>
          </a:bodyPr>
          <a:lstStyle/>
          <a:p>
            <a:r>
              <a:rPr lang="en-US" dirty="0">
                <a:solidFill>
                  <a:srgbClr val="222222"/>
                </a:solidFill>
                <a:latin typeface="Source Sans Pro" panose="020B0503030403020204" pitchFamily="34" charset="0"/>
              </a:rPr>
              <a:t>the new components on show include:</a:t>
            </a:r>
          </a:p>
          <a:p>
            <a:pPr>
              <a:buFont typeface="Arial" panose="020B0604020202020204" pitchFamily="34" charset="0"/>
              <a:buChar char="•"/>
            </a:pPr>
            <a:r>
              <a:rPr lang="en-US" b="1" dirty="0">
                <a:solidFill>
                  <a:srgbClr val="222222"/>
                </a:solidFill>
                <a:latin typeface="Source Sans Pro" panose="020B0503030403020204" pitchFamily="34" charset="0"/>
              </a:rPr>
              <a:t>Cell State</a:t>
            </a:r>
            <a:r>
              <a:rPr lang="en-US" dirty="0">
                <a:solidFill>
                  <a:srgbClr val="222222"/>
                </a:solidFill>
                <a:latin typeface="Source Sans Pro" panose="020B0503030403020204" pitchFamily="34" charset="0"/>
              </a:rPr>
              <a:t>: Cell State is the cornerstone of LSTM. It's role is to act as a long-term memory, persisting information (if required) over all iterations of the node. The Cell State can be amended to remove </a:t>
            </a:r>
            <a:r>
              <a:rPr lang="en-US" dirty="0" err="1">
                <a:solidFill>
                  <a:srgbClr val="222222"/>
                </a:solidFill>
                <a:latin typeface="Source Sans Pro" panose="020B0503030403020204" pitchFamily="34" charset="0"/>
              </a:rPr>
              <a:t>unecessary</a:t>
            </a:r>
            <a:r>
              <a:rPr lang="en-US" dirty="0">
                <a:solidFill>
                  <a:srgbClr val="222222"/>
                </a:solidFill>
                <a:latin typeface="Source Sans Pro" panose="020B0503030403020204" pitchFamily="34" charset="0"/>
              </a:rPr>
              <a:t> information or to keep important contextual information. As such it ensures that important information from early iterations will not be lost over long sequences.</a:t>
            </a:r>
          </a:p>
          <a:p>
            <a:pPr>
              <a:buFont typeface="Arial" panose="020B0604020202020204" pitchFamily="34" charset="0"/>
              <a:buChar char="•"/>
            </a:pPr>
            <a:r>
              <a:rPr lang="en-US" b="1" dirty="0">
                <a:solidFill>
                  <a:srgbClr val="222222"/>
                </a:solidFill>
                <a:latin typeface="Source Sans Pro" panose="020B0503030403020204" pitchFamily="34" charset="0"/>
              </a:rPr>
              <a:t>Forget Gate</a:t>
            </a:r>
            <a:r>
              <a:rPr lang="en-US" dirty="0">
                <a:solidFill>
                  <a:srgbClr val="222222"/>
                </a:solidFill>
                <a:latin typeface="Source Sans Pro" panose="020B0503030403020204" pitchFamily="34" charset="0"/>
              </a:rPr>
              <a:t>: The single role of the Forget Gate is to decide what information should be </a:t>
            </a:r>
            <a:r>
              <a:rPr lang="en-US" i="1" dirty="0">
                <a:solidFill>
                  <a:srgbClr val="222222"/>
                </a:solidFill>
                <a:latin typeface="Source Sans Pro" panose="020B0503030403020204" pitchFamily="34" charset="0"/>
              </a:rPr>
              <a:t>removed</a:t>
            </a:r>
            <a:r>
              <a:rPr lang="en-US" dirty="0">
                <a:solidFill>
                  <a:srgbClr val="222222"/>
                </a:solidFill>
                <a:latin typeface="Source Sans Pro" panose="020B0503030403020204" pitchFamily="34" charset="0"/>
              </a:rPr>
              <a:t> from the Cell State. This is done by performing calculations on the concatenated  working memory / Input Value and then applying these to the Cell State.</a:t>
            </a:r>
          </a:p>
          <a:p>
            <a:pPr>
              <a:buFont typeface="Arial" panose="020B0604020202020204" pitchFamily="34" charset="0"/>
              <a:buChar char="•"/>
            </a:pPr>
            <a:r>
              <a:rPr lang="en-US" b="1" dirty="0">
                <a:solidFill>
                  <a:srgbClr val="222222"/>
                </a:solidFill>
                <a:latin typeface="Source Sans Pro" panose="020B0503030403020204" pitchFamily="34" charset="0"/>
              </a:rPr>
              <a:t>Input Gate</a:t>
            </a:r>
            <a:r>
              <a:rPr lang="en-US" dirty="0">
                <a:solidFill>
                  <a:srgbClr val="222222"/>
                </a:solidFill>
                <a:latin typeface="Source Sans Pro" panose="020B0503030403020204" pitchFamily="34" charset="0"/>
              </a:rPr>
              <a:t>: The Input Gate decides what information should be added to the Cell State, based on the concatenated working memory / Input Value. </a:t>
            </a:r>
            <a:endParaRPr lang="en-US" b="0"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16491771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2852-63B8-4E9E-8B84-0C339094499F}"/>
              </a:ext>
            </a:extLst>
          </p:cNvPr>
          <p:cNvSpPr>
            <a:spLocks noGrp="1"/>
          </p:cNvSpPr>
          <p:nvPr>
            <p:ph type="title"/>
          </p:nvPr>
        </p:nvSpPr>
        <p:spPr/>
        <p:txBody>
          <a:bodyPr/>
          <a:lstStyle/>
          <a:p>
            <a:r>
              <a:rPr lang="en-IN" dirty="0" err="1"/>
              <a:t>Keras</a:t>
            </a:r>
            <a:r>
              <a:rPr lang="en-IN" dirty="0"/>
              <a:t> for beginners : Victor Zhou</a:t>
            </a:r>
          </a:p>
        </p:txBody>
      </p:sp>
      <p:sp>
        <p:nvSpPr>
          <p:cNvPr id="3" name="Content Placeholder 2">
            <a:extLst>
              <a:ext uri="{FF2B5EF4-FFF2-40B4-BE49-F238E27FC236}">
                <a16:creationId xmlns:a16="http://schemas.microsoft.com/office/drawing/2014/main" id="{67F69F75-2D1D-4B61-AA9E-A29A9A81617F}"/>
              </a:ext>
            </a:extLst>
          </p:cNvPr>
          <p:cNvSpPr>
            <a:spLocks noGrp="1"/>
          </p:cNvSpPr>
          <p:nvPr>
            <p:ph idx="1"/>
          </p:nvPr>
        </p:nvSpPr>
        <p:spPr/>
        <p:txBody>
          <a:bodyPr>
            <a:normAutofit fontScale="25000" lnSpcReduction="20000"/>
          </a:bodyPr>
          <a:lstStyle/>
          <a:p>
            <a:r>
              <a:rPr lang="en-US" dirty="0"/>
              <a:t>There are two ways to build </a:t>
            </a:r>
            <a:r>
              <a:rPr lang="en-US" dirty="0" err="1"/>
              <a:t>Keras</a:t>
            </a:r>
            <a:r>
              <a:rPr lang="en-US" dirty="0"/>
              <a:t> models: sequential and functional.</a:t>
            </a:r>
          </a:p>
          <a:p>
            <a:endParaRPr lang="en-US" dirty="0"/>
          </a:p>
          <a:p>
            <a:r>
              <a:rPr lang="en-US" dirty="0"/>
              <a:t>The sequential API allows you to create models layer-by-layer for most problems. It is limited in that it does not allow you to create models that share layers or have multiple inputs or outputs.</a:t>
            </a:r>
          </a:p>
          <a:p>
            <a:endParaRPr lang="en-US" dirty="0"/>
          </a:p>
          <a:p>
            <a:r>
              <a:rPr lang="en-US" dirty="0"/>
              <a:t>Alternatively, the functional API allows you to create models that have a lot more flexibility as you can easily define models where layers connect to more than just the previous and next layers. In fact, you can connect layers to (literally) any other layer. As a result, creating complex networks such as </a:t>
            </a:r>
            <a:r>
              <a:rPr lang="en-US" dirty="0" err="1"/>
              <a:t>siamese</a:t>
            </a:r>
            <a:r>
              <a:rPr lang="en-US" dirty="0"/>
              <a:t> networks and residual networks become possible.</a:t>
            </a:r>
          </a:p>
          <a:p>
            <a:endParaRPr lang="en-US" dirty="0"/>
          </a:p>
          <a:p>
            <a:r>
              <a:rPr lang="en-US" dirty="0"/>
              <a:t>Sequential Models</a:t>
            </a:r>
          </a:p>
          <a:p>
            <a:r>
              <a:rPr lang="en-US" dirty="0"/>
              <a:t>from </a:t>
            </a:r>
            <a:r>
              <a:rPr lang="en-US" dirty="0" err="1"/>
              <a:t>keras.models</a:t>
            </a:r>
            <a:r>
              <a:rPr lang="en-US" dirty="0"/>
              <a:t> import Sequential</a:t>
            </a:r>
          </a:p>
          <a:p>
            <a:r>
              <a:rPr lang="en-US" dirty="0"/>
              <a:t>from </a:t>
            </a:r>
            <a:r>
              <a:rPr lang="en-US" dirty="0" err="1"/>
              <a:t>keras.layers</a:t>
            </a:r>
            <a:r>
              <a:rPr lang="en-US" dirty="0"/>
              <a:t> import Dense</a:t>
            </a:r>
          </a:p>
          <a:p>
            <a:endParaRPr lang="en-US" dirty="0"/>
          </a:p>
          <a:p>
            <a:r>
              <a:rPr lang="en-US" dirty="0"/>
              <a:t>model = Sequential()</a:t>
            </a:r>
          </a:p>
          <a:p>
            <a:r>
              <a:rPr lang="en-US" dirty="0" err="1"/>
              <a:t>model.add</a:t>
            </a:r>
            <a:r>
              <a:rPr lang="en-US" dirty="0"/>
              <a:t>(Dense(2, </a:t>
            </a:r>
            <a:r>
              <a:rPr lang="en-US" dirty="0" err="1"/>
              <a:t>input_dim</a:t>
            </a:r>
            <a:r>
              <a:rPr lang="en-US" dirty="0"/>
              <a:t>=1))</a:t>
            </a:r>
          </a:p>
          <a:p>
            <a:r>
              <a:rPr lang="en-US" dirty="0" err="1"/>
              <a:t>model.add</a:t>
            </a:r>
            <a:r>
              <a:rPr lang="en-US" dirty="0"/>
              <a:t>(Dense(1))</a:t>
            </a:r>
          </a:p>
          <a:p>
            <a:r>
              <a:rPr lang="en-US" dirty="0"/>
              <a:t>In the example above, layers are added piecewise via the Sequential object.</a:t>
            </a:r>
          </a:p>
          <a:p>
            <a:endParaRPr lang="en-US" dirty="0"/>
          </a:p>
          <a:p>
            <a:r>
              <a:rPr lang="en-US" dirty="0"/>
              <a:t>The Sequential model API is great for developing deep learning models in most situations, but it also has some limitations.</a:t>
            </a:r>
          </a:p>
          <a:p>
            <a:endParaRPr lang="en-US" dirty="0"/>
          </a:p>
          <a:p>
            <a:r>
              <a:rPr lang="en-US" dirty="0"/>
              <a:t>For example, it is not straightforward to define models that may have:</a:t>
            </a:r>
          </a:p>
          <a:p>
            <a:endParaRPr lang="en-US" dirty="0"/>
          </a:p>
          <a:p>
            <a:r>
              <a:rPr lang="en-US" dirty="0"/>
              <a:t>multiple different input sources,</a:t>
            </a:r>
          </a:p>
          <a:p>
            <a:r>
              <a:rPr lang="en-US" dirty="0"/>
              <a:t>produce multiple output destinations, or</a:t>
            </a:r>
          </a:p>
          <a:p>
            <a:r>
              <a:rPr lang="en-US" dirty="0"/>
              <a:t>models that re-use layers.</a:t>
            </a:r>
          </a:p>
          <a:p>
            <a:r>
              <a:rPr lang="en-US" dirty="0"/>
              <a:t>Functional Models (⭐️)</a:t>
            </a:r>
          </a:p>
          <a:p>
            <a:r>
              <a:rPr lang="en-US" dirty="0"/>
              <a:t>from </a:t>
            </a:r>
            <a:r>
              <a:rPr lang="en-US" dirty="0" err="1"/>
              <a:t>keras.models</a:t>
            </a:r>
            <a:r>
              <a:rPr lang="en-US" dirty="0"/>
              <a:t> import Model</a:t>
            </a:r>
          </a:p>
          <a:p>
            <a:r>
              <a:rPr lang="en-US" dirty="0"/>
              <a:t>from </a:t>
            </a:r>
            <a:r>
              <a:rPr lang="en-US" dirty="0" err="1"/>
              <a:t>keras.layers</a:t>
            </a:r>
            <a:r>
              <a:rPr lang="en-US" dirty="0"/>
              <a:t> import Input</a:t>
            </a:r>
          </a:p>
          <a:p>
            <a:r>
              <a:rPr lang="en-US" dirty="0"/>
              <a:t>from </a:t>
            </a:r>
            <a:r>
              <a:rPr lang="en-US" dirty="0" err="1"/>
              <a:t>keras.layers</a:t>
            </a:r>
            <a:r>
              <a:rPr lang="en-US" dirty="0"/>
              <a:t> import Dense</a:t>
            </a:r>
          </a:p>
          <a:p>
            <a:endParaRPr lang="en-US" dirty="0"/>
          </a:p>
          <a:p>
            <a:r>
              <a:rPr lang="en-US" dirty="0"/>
              <a:t># Define the input</a:t>
            </a:r>
          </a:p>
          <a:p>
            <a:r>
              <a:rPr lang="en-US" dirty="0"/>
              <a:t>visible = Input(shape=(2,))  </a:t>
            </a:r>
          </a:p>
          <a:p>
            <a:endParaRPr lang="en-US" dirty="0"/>
          </a:p>
          <a:p>
            <a:r>
              <a:rPr lang="en-US" dirty="0"/>
              <a:t># Connecting layers</a:t>
            </a:r>
          </a:p>
          <a:p>
            <a:r>
              <a:rPr lang="en-US" dirty="0"/>
              <a:t>hidden = Dense(2)(visible)  </a:t>
            </a:r>
          </a:p>
          <a:p>
            <a:endParaRPr lang="en-US" dirty="0"/>
          </a:p>
          <a:p>
            <a:r>
              <a:rPr lang="en-US" dirty="0"/>
              <a:t># Create the model</a:t>
            </a:r>
          </a:p>
          <a:p>
            <a:r>
              <a:rPr lang="en-US" dirty="0"/>
              <a:t>model = Model(inputs=visible, outputs=hidden)</a:t>
            </a:r>
          </a:p>
          <a:p>
            <a:r>
              <a:rPr lang="en-US" dirty="0"/>
              <a:t>The </a:t>
            </a:r>
            <a:r>
              <a:rPr lang="en-US" dirty="0" err="1"/>
              <a:t>Keras</a:t>
            </a:r>
            <a:r>
              <a:rPr lang="en-US" dirty="0"/>
              <a:t> functional API provides a more flexible way for defining models.</a:t>
            </a:r>
          </a:p>
          <a:p>
            <a:endParaRPr lang="en-US" dirty="0"/>
          </a:p>
          <a:p>
            <a:r>
              <a:rPr lang="en-US" dirty="0"/>
              <a:t>Specifically, it allows you to define multiple input or output models as well as models that share layers. More than that, it allows you to define ad hoc acyclic network graphs.</a:t>
            </a:r>
          </a:p>
          <a:p>
            <a:endParaRPr lang="en-US" dirty="0"/>
          </a:p>
          <a:p>
            <a:r>
              <a:rPr lang="en-US" dirty="0"/>
              <a:t>Models are defined by creating instances of layers and connecting them directly to each other in pairs, and then defining a Model that specifies the layers to act as the input and output to the model, via the parameters inputs and outputs, respectively.</a:t>
            </a:r>
            <a:endParaRPr lang="en-IN" dirty="0"/>
          </a:p>
        </p:txBody>
      </p:sp>
    </p:spTree>
    <p:extLst>
      <p:ext uri="{BB962C8B-B14F-4D97-AF65-F5344CB8AC3E}">
        <p14:creationId xmlns:p14="http://schemas.microsoft.com/office/powerpoint/2010/main" val="123721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CE8D5A-83D9-44A9-9D6E-4F85BA1FAEC4}"/>
              </a:ext>
            </a:extLst>
          </p:cNvPr>
          <p:cNvSpPr>
            <a:spLocks noGrp="1"/>
          </p:cNvSpPr>
          <p:nvPr>
            <p:ph idx="1"/>
          </p:nvPr>
        </p:nvSpPr>
        <p:spPr/>
        <p:txBody>
          <a:bodyPr>
            <a:normAutofit fontScale="92500" lnSpcReduction="10000"/>
          </a:bodyPr>
          <a:lstStyle/>
          <a:p>
            <a:r>
              <a:rPr lang="en-IN" dirty="0"/>
              <a:t>F(x) = 2x+1</a:t>
            </a:r>
          </a:p>
          <a:p>
            <a:r>
              <a:rPr lang="en-IN" dirty="0"/>
              <a:t>X=2 F(x)=5 ……..Input 2 and output 5</a:t>
            </a:r>
          </a:p>
          <a:p>
            <a:r>
              <a:rPr lang="en-IN" dirty="0"/>
              <a:t>X=3 F(x) =7</a:t>
            </a:r>
          </a:p>
          <a:p>
            <a:r>
              <a:rPr lang="en-IN" dirty="0"/>
              <a:t>X=4 F(x)=9</a:t>
            </a:r>
          </a:p>
          <a:p>
            <a:r>
              <a:rPr lang="en-IN" dirty="0"/>
              <a:t>X=5 F(x)=11</a:t>
            </a:r>
          </a:p>
          <a:p>
            <a:r>
              <a:rPr lang="en-IN" dirty="0"/>
              <a:t>What is X=7?</a:t>
            </a:r>
          </a:p>
          <a:p>
            <a:r>
              <a:rPr lang="en-IN" dirty="0"/>
              <a:t>Inputs are called features</a:t>
            </a:r>
          </a:p>
          <a:p>
            <a:r>
              <a:rPr lang="en-IN" dirty="0"/>
              <a:t>Outputs are called Labels</a:t>
            </a:r>
          </a:p>
          <a:p>
            <a:r>
              <a:rPr lang="en-IN" dirty="0"/>
              <a:t>Function is called Model</a:t>
            </a:r>
          </a:p>
        </p:txBody>
      </p:sp>
      <p:sp>
        <p:nvSpPr>
          <p:cNvPr id="3" name="Title 2">
            <a:extLst>
              <a:ext uri="{FF2B5EF4-FFF2-40B4-BE49-F238E27FC236}">
                <a16:creationId xmlns:a16="http://schemas.microsoft.com/office/drawing/2014/main" id="{63A253D0-67E7-47E9-82ED-0E5AE4672954}"/>
              </a:ext>
            </a:extLst>
          </p:cNvPr>
          <p:cNvSpPr>
            <a:spLocks noGrp="1"/>
          </p:cNvSpPr>
          <p:nvPr>
            <p:ph type="title"/>
          </p:nvPr>
        </p:nvSpPr>
        <p:spPr/>
        <p:txBody>
          <a:bodyPr/>
          <a:lstStyle/>
          <a:p>
            <a:r>
              <a:rPr lang="en-IN" dirty="0"/>
              <a:t>Features, Labels and Model</a:t>
            </a:r>
          </a:p>
        </p:txBody>
      </p:sp>
    </p:spTree>
    <p:extLst>
      <p:ext uri="{BB962C8B-B14F-4D97-AF65-F5344CB8AC3E}">
        <p14:creationId xmlns:p14="http://schemas.microsoft.com/office/powerpoint/2010/main" val="6740647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33A11-3C86-4630-8CB4-B970D385C318}"/>
              </a:ext>
            </a:extLst>
          </p:cNvPr>
          <p:cNvSpPr>
            <a:spLocks noGrp="1"/>
          </p:cNvSpPr>
          <p:nvPr>
            <p:ph type="title"/>
          </p:nvPr>
        </p:nvSpPr>
        <p:spPr/>
        <p:txBody>
          <a:bodyPr/>
          <a:lstStyle/>
          <a:p>
            <a:r>
              <a:rPr lang="en-IN" dirty="0"/>
              <a:t>CNN</a:t>
            </a:r>
          </a:p>
        </p:txBody>
      </p:sp>
      <p:sp>
        <p:nvSpPr>
          <p:cNvPr id="3" name="Content Placeholder 2">
            <a:extLst>
              <a:ext uri="{FF2B5EF4-FFF2-40B4-BE49-F238E27FC236}">
                <a16:creationId xmlns:a16="http://schemas.microsoft.com/office/drawing/2014/main" id="{0F1C0FF8-68E0-431E-9CBD-DF6E3E8406A3}"/>
              </a:ext>
            </a:extLst>
          </p:cNvPr>
          <p:cNvSpPr>
            <a:spLocks noGrp="1"/>
          </p:cNvSpPr>
          <p:nvPr>
            <p:ph idx="1"/>
          </p:nvPr>
        </p:nvSpPr>
        <p:spPr/>
        <p:txBody>
          <a:bodyPr>
            <a:normAutofit fontScale="25000" lnSpcReduction="20000"/>
          </a:bodyPr>
          <a:lstStyle/>
          <a:p>
            <a:r>
              <a:rPr lang="en-IN" dirty="0"/>
              <a:t>import </a:t>
            </a:r>
            <a:r>
              <a:rPr lang="en-IN" dirty="0" err="1"/>
              <a:t>numpy</a:t>
            </a:r>
            <a:r>
              <a:rPr lang="en-IN" dirty="0"/>
              <a:t> as np</a:t>
            </a:r>
          </a:p>
          <a:p>
            <a:r>
              <a:rPr lang="en-IN" dirty="0"/>
              <a:t>import </a:t>
            </a:r>
            <a:r>
              <a:rPr lang="en-IN" dirty="0" err="1"/>
              <a:t>mnist</a:t>
            </a:r>
            <a:endParaRPr lang="en-IN" dirty="0"/>
          </a:p>
          <a:p>
            <a:r>
              <a:rPr lang="en-IN" dirty="0"/>
              <a:t>from </a:t>
            </a:r>
            <a:r>
              <a:rPr lang="en-IN" dirty="0" err="1"/>
              <a:t>keras.models</a:t>
            </a:r>
            <a:r>
              <a:rPr lang="en-IN" dirty="0"/>
              <a:t> import Sequential</a:t>
            </a:r>
          </a:p>
          <a:p>
            <a:r>
              <a:rPr lang="en-IN" dirty="0"/>
              <a:t>from </a:t>
            </a:r>
            <a:r>
              <a:rPr lang="en-IN" dirty="0" err="1"/>
              <a:t>keras.layers</a:t>
            </a:r>
            <a:r>
              <a:rPr lang="en-IN" dirty="0"/>
              <a:t> import Conv2D, MaxPooling2D, Dense, Flatten</a:t>
            </a:r>
          </a:p>
          <a:p>
            <a:r>
              <a:rPr lang="en-IN" dirty="0"/>
              <a:t>from </a:t>
            </a:r>
            <a:r>
              <a:rPr lang="en-IN" dirty="0" err="1"/>
              <a:t>keras.utils</a:t>
            </a:r>
            <a:r>
              <a:rPr lang="en-IN" dirty="0"/>
              <a:t> import </a:t>
            </a:r>
            <a:r>
              <a:rPr lang="en-IN" dirty="0" err="1"/>
              <a:t>to_categorical</a:t>
            </a:r>
            <a:endParaRPr lang="en-IN" dirty="0"/>
          </a:p>
          <a:p>
            <a:endParaRPr lang="en-IN" dirty="0"/>
          </a:p>
          <a:p>
            <a:r>
              <a:rPr lang="en-IN" dirty="0" err="1"/>
              <a:t>train_images</a:t>
            </a:r>
            <a:r>
              <a:rPr lang="en-IN" dirty="0"/>
              <a:t> = </a:t>
            </a:r>
            <a:r>
              <a:rPr lang="en-IN" dirty="0" err="1"/>
              <a:t>mnist.train_images</a:t>
            </a:r>
            <a:r>
              <a:rPr lang="en-IN" dirty="0"/>
              <a:t>() </a:t>
            </a:r>
          </a:p>
          <a:p>
            <a:r>
              <a:rPr lang="en-IN" dirty="0" err="1"/>
              <a:t>train_labels</a:t>
            </a:r>
            <a:r>
              <a:rPr lang="en-IN" dirty="0"/>
              <a:t> = </a:t>
            </a:r>
            <a:r>
              <a:rPr lang="en-IN" dirty="0" err="1"/>
              <a:t>mnist.train_labels</a:t>
            </a:r>
            <a:r>
              <a:rPr lang="en-IN" dirty="0"/>
              <a:t>()</a:t>
            </a:r>
          </a:p>
          <a:p>
            <a:r>
              <a:rPr lang="en-IN" dirty="0" err="1"/>
              <a:t>test_images</a:t>
            </a:r>
            <a:r>
              <a:rPr lang="en-IN" dirty="0"/>
              <a:t> = </a:t>
            </a:r>
            <a:r>
              <a:rPr lang="en-IN" dirty="0" err="1"/>
              <a:t>mnist.test_images</a:t>
            </a:r>
            <a:r>
              <a:rPr lang="en-IN" dirty="0"/>
              <a:t>()</a:t>
            </a:r>
          </a:p>
          <a:p>
            <a:r>
              <a:rPr lang="en-IN" dirty="0" err="1"/>
              <a:t>test_labels</a:t>
            </a:r>
            <a:r>
              <a:rPr lang="en-IN" dirty="0"/>
              <a:t> = </a:t>
            </a:r>
            <a:r>
              <a:rPr lang="en-IN" dirty="0" err="1"/>
              <a:t>mnist.test_labels</a:t>
            </a:r>
            <a:r>
              <a:rPr lang="en-IN" dirty="0"/>
              <a:t>()</a:t>
            </a:r>
          </a:p>
          <a:p>
            <a:endParaRPr lang="en-IN" dirty="0"/>
          </a:p>
          <a:p>
            <a:r>
              <a:rPr lang="en-IN" dirty="0"/>
              <a:t># Normalize the images.</a:t>
            </a:r>
          </a:p>
          <a:p>
            <a:r>
              <a:rPr lang="en-IN" dirty="0" err="1"/>
              <a:t>train_images</a:t>
            </a:r>
            <a:r>
              <a:rPr lang="en-IN" dirty="0"/>
              <a:t> = (</a:t>
            </a:r>
            <a:r>
              <a:rPr lang="en-IN" dirty="0" err="1"/>
              <a:t>train_images</a:t>
            </a:r>
            <a:r>
              <a:rPr lang="en-IN" dirty="0"/>
              <a:t> / 255) - 0.5</a:t>
            </a:r>
          </a:p>
          <a:p>
            <a:r>
              <a:rPr lang="en-IN" dirty="0" err="1"/>
              <a:t>test_images</a:t>
            </a:r>
            <a:r>
              <a:rPr lang="en-IN" dirty="0"/>
              <a:t> = (</a:t>
            </a:r>
            <a:r>
              <a:rPr lang="en-IN" dirty="0" err="1"/>
              <a:t>test_images</a:t>
            </a:r>
            <a:r>
              <a:rPr lang="en-IN" dirty="0"/>
              <a:t> / 255) - 0.5</a:t>
            </a:r>
          </a:p>
          <a:p>
            <a:endParaRPr lang="en-IN" dirty="0"/>
          </a:p>
          <a:p>
            <a:r>
              <a:rPr lang="en-IN" dirty="0"/>
              <a:t># Reshape the images.</a:t>
            </a:r>
          </a:p>
          <a:p>
            <a:r>
              <a:rPr lang="en-IN" dirty="0" err="1"/>
              <a:t>train_images</a:t>
            </a:r>
            <a:r>
              <a:rPr lang="en-IN" dirty="0"/>
              <a:t> = </a:t>
            </a:r>
            <a:r>
              <a:rPr lang="en-IN" dirty="0" err="1"/>
              <a:t>np.expand_dims</a:t>
            </a:r>
            <a:r>
              <a:rPr lang="en-IN" dirty="0"/>
              <a:t>(</a:t>
            </a:r>
            <a:r>
              <a:rPr lang="en-IN" dirty="0" err="1"/>
              <a:t>train_images</a:t>
            </a:r>
            <a:r>
              <a:rPr lang="en-IN" dirty="0"/>
              <a:t>, axis=3)</a:t>
            </a:r>
          </a:p>
          <a:p>
            <a:r>
              <a:rPr lang="en-IN" dirty="0" err="1"/>
              <a:t>test_images</a:t>
            </a:r>
            <a:r>
              <a:rPr lang="en-IN" dirty="0"/>
              <a:t> = </a:t>
            </a:r>
            <a:r>
              <a:rPr lang="en-IN" dirty="0" err="1"/>
              <a:t>np.expand_dims</a:t>
            </a:r>
            <a:r>
              <a:rPr lang="en-IN" dirty="0"/>
              <a:t>(</a:t>
            </a:r>
            <a:r>
              <a:rPr lang="en-IN" dirty="0" err="1"/>
              <a:t>test_images</a:t>
            </a:r>
            <a:r>
              <a:rPr lang="en-IN" dirty="0"/>
              <a:t>, axis=3)</a:t>
            </a:r>
          </a:p>
          <a:p>
            <a:endParaRPr lang="en-IN" dirty="0"/>
          </a:p>
          <a:p>
            <a:r>
              <a:rPr lang="en-IN" dirty="0" err="1"/>
              <a:t>num_filters</a:t>
            </a:r>
            <a:r>
              <a:rPr lang="en-IN" dirty="0"/>
              <a:t> = 8</a:t>
            </a:r>
          </a:p>
          <a:p>
            <a:r>
              <a:rPr lang="en-IN" dirty="0" err="1"/>
              <a:t>filter_size</a:t>
            </a:r>
            <a:r>
              <a:rPr lang="en-IN" dirty="0"/>
              <a:t> = 3</a:t>
            </a:r>
          </a:p>
          <a:p>
            <a:r>
              <a:rPr lang="en-IN" dirty="0" err="1"/>
              <a:t>pool_size</a:t>
            </a:r>
            <a:r>
              <a:rPr lang="en-IN" dirty="0"/>
              <a:t> = 2</a:t>
            </a:r>
          </a:p>
          <a:p>
            <a:endParaRPr lang="en-IN" dirty="0"/>
          </a:p>
          <a:p>
            <a:r>
              <a:rPr lang="en-IN" dirty="0"/>
              <a:t># Build the model.</a:t>
            </a:r>
          </a:p>
          <a:p>
            <a:r>
              <a:rPr lang="en-IN" dirty="0"/>
              <a:t>model = Sequential([</a:t>
            </a:r>
          </a:p>
          <a:p>
            <a:r>
              <a:rPr lang="en-IN" dirty="0"/>
              <a:t>  Conv2D(</a:t>
            </a:r>
            <a:r>
              <a:rPr lang="en-IN" dirty="0" err="1"/>
              <a:t>num_filters</a:t>
            </a:r>
            <a:r>
              <a:rPr lang="en-IN" dirty="0"/>
              <a:t>, </a:t>
            </a:r>
            <a:r>
              <a:rPr lang="en-IN" dirty="0" err="1"/>
              <a:t>filter_size</a:t>
            </a:r>
            <a:r>
              <a:rPr lang="en-IN" dirty="0"/>
              <a:t>, </a:t>
            </a:r>
            <a:r>
              <a:rPr lang="en-IN" dirty="0" err="1"/>
              <a:t>input_shape</a:t>
            </a:r>
            <a:r>
              <a:rPr lang="en-IN" dirty="0"/>
              <a:t>=(28, 28, 1)),</a:t>
            </a:r>
          </a:p>
          <a:p>
            <a:r>
              <a:rPr lang="en-IN" dirty="0"/>
              <a:t>  MaxPooling2D(</a:t>
            </a:r>
            <a:r>
              <a:rPr lang="en-IN" dirty="0" err="1"/>
              <a:t>pool_size</a:t>
            </a:r>
            <a:r>
              <a:rPr lang="en-IN" dirty="0"/>
              <a:t>=</a:t>
            </a:r>
            <a:r>
              <a:rPr lang="en-IN" dirty="0" err="1"/>
              <a:t>pool_size</a:t>
            </a:r>
            <a:r>
              <a:rPr lang="en-IN" dirty="0"/>
              <a:t>),</a:t>
            </a:r>
          </a:p>
          <a:p>
            <a:r>
              <a:rPr lang="en-IN" dirty="0"/>
              <a:t>  Flatten(),</a:t>
            </a:r>
          </a:p>
          <a:p>
            <a:r>
              <a:rPr lang="en-IN" dirty="0"/>
              <a:t>  Dense(10, activation='</a:t>
            </a:r>
            <a:r>
              <a:rPr lang="en-IN" dirty="0" err="1"/>
              <a:t>softmax</a:t>
            </a:r>
            <a:r>
              <a:rPr lang="en-IN" dirty="0"/>
              <a:t>'),</a:t>
            </a:r>
          </a:p>
          <a:p>
            <a:r>
              <a:rPr lang="en-IN" dirty="0"/>
              <a:t>])</a:t>
            </a:r>
          </a:p>
          <a:p>
            <a:endParaRPr lang="en-IN" dirty="0"/>
          </a:p>
          <a:p>
            <a:r>
              <a:rPr lang="en-IN" dirty="0"/>
              <a:t># Compile the model.</a:t>
            </a:r>
          </a:p>
          <a:p>
            <a:r>
              <a:rPr lang="en-IN" dirty="0" err="1"/>
              <a:t>model.compile</a:t>
            </a:r>
            <a:r>
              <a:rPr lang="en-IN" dirty="0"/>
              <a:t>(</a:t>
            </a:r>
          </a:p>
          <a:p>
            <a:r>
              <a:rPr lang="en-IN" dirty="0"/>
              <a:t>  '</a:t>
            </a:r>
            <a:r>
              <a:rPr lang="en-IN" dirty="0" err="1"/>
              <a:t>adam</a:t>
            </a:r>
            <a:r>
              <a:rPr lang="en-IN" dirty="0"/>
              <a:t>',</a:t>
            </a:r>
          </a:p>
          <a:p>
            <a:r>
              <a:rPr lang="en-IN" dirty="0"/>
              <a:t>  loss='</a:t>
            </a:r>
            <a:r>
              <a:rPr lang="en-IN" dirty="0" err="1"/>
              <a:t>categorical_crossentropy</a:t>
            </a:r>
            <a:r>
              <a:rPr lang="en-IN" dirty="0"/>
              <a:t>',</a:t>
            </a:r>
          </a:p>
          <a:p>
            <a:r>
              <a:rPr lang="en-IN" dirty="0"/>
              <a:t>  metrics=['accuracy'],</a:t>
            </a:r>
          </a:p>
          <a:p>
            <a:r>
              <a:rPr lang="en-IN" dirty="0"/>
              <a:t>)</a:t>
            </a:r>
          </a:p>
          <a:p>
            <a:endParaRPr lang="en-IN" dirty="0"/>
          </a:p>
          <a:p>
            <a:r>
              <a:rPr lang="en-IN" dirty="0"/>
              <a:t># Train the model.</a:t>
            </a:r>
          </a:p>
          <a:p>
            <a:r>
              <a:rPr lang="en-IN" dirty="0" err="1"/>
              <a:t>model.fit</a:t>
            </a:r>
            <a:r>
              <a:rPr lang="en-IN" dirty="0"/>
              <a:t>(</a:t>
            </a:r>
          </a:p>
          <a:p>
            <a:r>
              <a:rPr lang="en-IN" dirty="0"/>
              <a:t>  </a:t>
            </a:r>
            <a:r>
              <a:rPr lang="en-IN" dirty="0" err="1"/>
              <a:t>train_images</a:t>
            </a:r>
            <a:r>
              <a:rPr lang="en-IN" dirty="0"/>
              <a:t>,</a:t>
            </a:r>
          </a:p>
          <a:p>
            <a:r>
              <a:rPr lang="en-IN" dirty="0"/>
              <a:t>  </a:t>
            </a:r>
            <a:r>
              <a:rPr lang="en-IN" dirty="0" err="1"/>
              <a:t>to_categorical</a:t>
            </a:r>
            <a:r>
              <a:rPr lang="en-IN" dirty="0"/>
              <a:t>(</a:t>
            </a:r>
            <a:r>
              <a:rPr lang="en-IN" dirty="0" err="1"/>
              <a:t>train_labels</a:t>
            </a:r>
            <a:r>
              <a:rPr lang="en-IN" dirty="0"/>
              <a:t>),</a:t>
            </a:r>
          </a:p>
          <a:p>
            <a:r>
              <a:rPr lang="en-IN" dirty="0"/>
              <a:t>  epochs=3,</a:t>
            </a:r>
          </a:p>
          <a:p>
            <a:r>
              <a:rPr lang="en-IN" dirty="0"/>
              <a:t>  </a:t>
            </a:r>
            <a:r>
              <a:rPr lang="en-IN" dirty="0" err="1"/>
              <a:t>validation_data</a:t>
            </a:r>
            <a:r>
              <a:rPr lang="en-IN" dirty="0"/>
              <a:t>=(</a:t>
            </a:r>
            <a:r>
              <a:rPr lang="en-IN" dirty="0" err="1"/>
              <a:t>test_images</a:t>
            </a:r>
            <a:r>
              <a:rPr lang="en-IN" dirty="0"/>
              <a:t>, </a:t>
            </a:r>
            <a:r>
              <a:rPr lang="en-IN" dirty="0" err="1"/>
              <a:t>to_categorical</a:t>
            </a:r>
            <a:r>
              <a:rPr lang="en-IN" dirty="0"/>
              <a:t>(</a:t>
            </a:r>
            <a:r>
              <a:rPr lang="en-IN" dirty="0" err="1"/>
              <a:t>test_labels</a:t>
            </a:r>
            <a:r>
              <a:rPr lang="en-IN" dirty="0"/>
              <a:t>)),</a:t>
            </a:r>
          </a:p>
          <a:p>
            <a:r>
              <a:rPr lang="en-IN" dirty="0"/>
              <a:t>)</a:t>
            </a:r>
          </a:p>
        </p:txBody>
      </p:sp>
    </p:spTree>
    <p:extLst>
      <p:ext uri="{BB962C8B-B14F-4D97-AF65-F5344CB8AC3E}">
        <p14:creationId xmlns:p14="http://schemas.microsoft.com/office/powerpoint/2010/main" val="1378834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3F6D-7782-4DA6-86F1-9B07BC2F7C1C}"/>
              </a:ext>
            </a:extLst>
          </p:cNvPr>
          <p:cNvSpPr>
            <a:spLocks noGrp="1"/>
          </p:cNvSpPr>
          <p:nvPr>
            <p:ph type="title"/>
          </p:nvPr>
        </p:nvSpPr>
        <p:spPr/>
        <p:txBody>
          <a:bodyPr/>
          <a:lstStyle/>
          <a:p>
            <a:r>
              <a:rPr lang="en-IN"/>
              <a:t>RNN</a:t>
            </a:r>
            <a:endParaRPr lang="en-IN" dirty="0"/>
          </a:p>
        </p:txBody>
      </p:sp>
      <p:sp>
        <p:nvSpPr>
          <p:cNvPr id="3" name="Content Placeholder 2">
            <a:extLst>
              <a:ext uri="{FF2B5EF4-FFF2-40B4-BE49-F238E27FC236}">
                <a16:creationId xmlns:a16="http://schemas.microsoft.com/office/drawing/2014/main" id="{29CD7D95-5917-48F7-A1DC-9C8673A84CE6}"/>
              </a:ext>
            </a:extLst>
          </p:cNvPr>
          <p:cNvSpPr>
            <a:spLocks noGrp="1"/>
          </p:cNvSpPr>
          <p:nvPr>
            <p:ph idx="1"/>
          </p:nvPr>
        </p:nvSpPr>
        <p:spPr/>
        <p:txBody>
          <a:bodyPr/>
          <a:lstStyle/>
          <a:p>
            <a:r>
              <a:rPr lang="en-IN" dirty="0"/>
              <a:t>RNN</a:t>
            </a:r>
          </a:p>
          <a:p>
            <a:r>
              <a:rPr lang="en-IN" dirty="0"/>
              <a:t>https://github.com/shreyans29/thesemicolon/blob/master/lstm%20-%20RNN.py</a:t>
            </a:r>
          </a:p>
        </p:txBody>
      </p:sp>
    </p:spTree>
    <p:extLst>
      <p:ext uri="{BB962C8B-B14F-4D97-AF65-F5344CB8AC3E}">
        <p14:creationId xmlns:p14="http://schemas.microsoft.com/office/powerpoint/2010/main" val="1735279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3B14-B6BC-4215-95C8-2BFEF8929B45}"/>
              </a:ext>
            </a:extLst>
          </p:cNvPr>
          <p:cNvSpPr>
            <a:spLocks noGrp="1"/>
          </p:cNvSpPr>
          <p:nvPr>
            <p:ph type="title"/>
          </p:nvPr>
        </p:nvSpPr>
        <p:spPr/>
        <p:txBody>
          <a:bodyPr/>
          <a:lstStyle/>
          <a:p>
            <a:r>
              <a:rPr lang="en-IN" dirty="0"/>
              <a:t>GAN</a:t>
            </a:r>
          </a:p>
        </p:txBody>
      </p:sp>
      <p:pic>
        <p:nvPicPr>
          <p:cNvPr id="10242" name="Picture 2">
            <a:extLst>
              <a:ext uri="{FF2B5EF4-FFF2-40B4-BE49-F238E27FC236}">
                <a16:creationId xmlns:a16="http://schemas.microsoft.com/office/drawing/2014/main" id="{FA01541A-0B47-46C5-9D17-AFD649DDD0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55982"/>
            <a:ext cx="8229600" cy="301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521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B76A-C257-46AC-8DE1-F9AF1A9AAE0D}"/>
              </a:ext>
            </a:extLst>
          </p:cNvPr>
          <p:cNvSpPr>
            <a:spLocks noGrp="1"/>
          </p:cNvSpPr>
          <p:nvPr>
            <p:ph type="title"/>
          </p:nvPr>
        </p:nvSpPr>
        <p:spPr/>
        <p:txBody>
          <a:bodyPr/>
          <a:lstStyle/>
          <a:p>
            <a:r>
              <a:rPr lang="en-IN" dirty="0"/>
              <a:t>GAN</a:t>
            </a:r>
          </a:p>
        </p:txBody>
      </p:sp>
      <p:pic>
        <p:nvPicPr>
          <p:cNvPr id="11266" name="Picture 2">
            <a:extLst>
              <a:ext uri="{FF2B5EF4-FFF2-40B4-BE49-F238E27FC236}">
                <a16:creationId xmlns:a16="http://schemas.microsoft.com/office/drawing/2014/main" id="{B8529352-FFC3-4ED3-B968-C2CF90279D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700808"/>
            <a:ext cx="7643166"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9531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4290D9-FC0B-4A7A-BC36-91B879A4F05D}"/>
              </a:ext>
            </a:extLst>
          </p:cNvPr>
          <p:cNvSpPr>
            <a:spLocks noGrp="1"/>
          </p:cNvSpPr>
          <p:nvPr>
            <p:ph idx="1"/>
          </p:nvPr>
        </p:nvSpPr>
        <p:spPr/>
        <p:txBody>
          <a:bodyPr>
            <a:normAutofit fontScale="77500" lnSpcReduction="20000"/>
          </a:bodyPr>
          <a:lstStyle/>
          <a:p>
            <a:r>
              <a:rPr lang="en-IN" dirty="0">
                <a:hlinkClick r:id="rId2"/>
              </a:rPr>
              <a:t>https://leonardoaraujosantos.gitbooks.io/artificial-inteligence/content/qlearning_simple.html</a:t>
            </a:r>
            <a:endParaRPr lang="en-IN" dirty="0"/>
          </a:p>
          <a:p>
            <a:r>
              <a:rPr lang="en-IN" dirty="0"/>
              <a:t>KERAS for beginners – Victor Zhou</a:t>
            </a:r>
          </a:p>
          <a:p>
            <a:r>
              <a:rPr lang="en-IN" dirty="0"/>
              <a:t>Machine Learning – </a:t>
            </a:r>
            <a:r>
              <a:rPr lang="en-IN" dirty="0" err="1"/>
              <a:t>Anlytics</a:t>
            </a:r>
            <a:r>
              <a:rPr lang="en-IN" dirty="0"/>
              <a:t> Vidhya</a:t>
            </a:r>
          </a:p>
          <a:p>
            <a:r>
              <a:rPr lang="en-IN" dirty="0"/>
              <a:t>Deep Learning - </a:t>
            </a:r>
            <a:r>
              <a:rPr lang="en-IN" dirty="0">
                <a:hlinkClick r:id="rId3"/>
              </a:rPr>
              <a:t>http://introtodeeplearning.com/</a:t>
            </a:r>
            <a:endParaRPr lang="en-IN" dirty="0"/>
          </a:p>
          <a:p>
            <a:r>
              <a:rPr lang="en-IN" dirty="0"/>
              <a:t>AI in 5 minutes - </a:t>
            </a:r>
            <a:r>
              <a:rPr lang="en-IN" dirty="0">
                <a:hlinkClick r:id="rId4"/>
              </a:rPr>
              <a:t>https://www.youtube.com/watch?v=2ePf9rue1Ao</a:t>
            </a:r>
            <a:endParaRPr lang="en-IN" dirty="0"/>
          </a:p>
          <a:p>
            <a:r>
              <a:rPr lang="en-IN" dirty="0">
                <a:hlinkClick r:id="rId5"/>
              </a:rPr>
              <a:t>https://www.youtube.com/watch?v=IpGxLWOIZy4&amp;list=PLtc7EtOn0ajGncWM3eFDBFVilxk65nBnR&amp;index=3&amp;t=193s&amp;ab_channel=LuisSerrano</a:t>
            </a:r>
            <a:endParaRPr lang="en-IN" dirty="0"/>
          </a:p>
          <a:p>
            <a:r>
              <a:rPr lang="en-IN" dirty="0"/>
              <a:t>https://www.youtube.com/watch?v=8jazNUpO3lQ&amp;list=PLtc7EtOn0ajGncWM3eFDBFVilxk65nBnR&amp;index=5&amp;ab_channel=codebasics</a:t>
            </a:r>
          </a:p>
          <a:p>
            <a:endParaRPr lang="en-IN" dirty="0"/>
          </a:p>
          <a:p>
            <a:endParaRPr lang="en-IN" dirty="0"/>
          </a:p>
        </p:txBody>
      </p:sp>
      <p:sp>
        <p:nvSpPr>
          <p:cNvPr id="3" name="Title 2">
            <a:extLst>
              <a:ext uri="{FF2B5EF4-FFF2-40B4-BE49-F238E27FC236}">
                <a16:creationId xmlns:a16="http://schemas.microsoft.com/office/drawing/2014/main" id="{40F9F0CC-36A1-420F-B5BC-BFBEDC3ACCDE}"/>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3177459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E35340-74EF-445D-8196-EF67D9BF9828}"/>
              </a:ext>
            </a:extLst>
          </p:cNvPr>
          <p:cNvSpPr>
            <a:spLocks noGrp="1"/>
          </p:cNvSpPr>
          <p:nvPr>
            <p:ph idx="1"/>
          </p:nvPr>
        </p:nvSpPr>
        <p:spPr/>
        <p:txBody>
          <a:bodyPr/>
          <a:lstStyle/>
          <a:p>
            <a:r>
              <a:rPr lang="en-IN" dirty="0"/>
              <a:t>https://github.com/Avik-Jain/100-Days-Of-ML-Code/blob/master/Code/Day%2011%20K-NN.md</a:t>
            </a:r>
          </a:p>
        </p:txBody>
      </p:sp>
      <p:sp>
        <p:nvSpPr>
          <p:cNvPr id="3" name="Title 2">
            <a:extLst>
              <a:ext uri="{FF2B5EF4-FFF2-40B4-BE49-F238E27FC236}">
                <a16:creationId xmlns:a16="http://schemas.microsoft.com/office/drawing/2014/main" id="{F4CF0D2A-AC1C-4960-9243-15E9D1629E42}"/>
              </a:ext>
            </a:extLst>
          </p:cNvPr>
          <p:cNvSpPr>
            <a:spLocks noGrp="1"/>
          </p:cNvSpPr>
          <p:nvPr>
            <p:ph type="title"/>
          </p:nvPr>
        </p:nvSpPr>
        <p:spPr/>
        <p:txBody>
          <a:bodyPr/>
          <a:lstStyle/>
          <a:p>
            <a:r>
              <a:rPr lang="en-IN" dirty="0"/>
              <a:t>References</a:t>
            </a:r>
          </a:p>
        </p:txBody>
      </p:sp>
    </p:spTree>
    <p:extLst>
      <p:ext uri="{BB962C8B-B14F-4D97-AF65-F5344CB8AC3E}">
        <p14:creationId xmlns:p14="http://schemas.microsoft.com/office/powerpoint/2010/main" val="40961505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40F18-EB93-42B2-ADFF-D4A366BD0286}"/>
              </a:ext>
            </a:extLst>
          </p:cNvPr>
          <p:cNvSpPr>
            <a:spLocks noGrp="1"/>
          </p:cNvSpPr>
          <p:nvPr>
            <p:ph type="title"/>
          </p:nvPr>
        </p:nvSpPr>
        <p:spPr/>
        <p:txBody>
          <a:bodyPr/>
          <a:lstStyle/>
          <a:p>
            <a:endParaRPr lang="en-IN"/>
          </a:p>
        </p:txBody>
      </p:sp>
      <p:pic>
        <p:nvPicPr>
          <p:cNvPr id="14338" name="Picture 2" descr="Image for post">
            <a:extLst>
              <a:ext uri="{FF2B5EF4-FFF2-40B4-BE49-F238E27FC236}">
                <a16:creationId xmlns:a16="http://schemas.microsoft.com/office/drawing/2014/main" id="{B13D3E7D-F4DC-480C-B2A2-DA4C5C771D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745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5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山峻嶺">
  <a:themeElements>
    <a:clrScheme name="高山峻嶺">
      <a:dk1>
        <a:srgbClr val="000000"/>
      </a:dk1>
      <a:lt1>
        <a:srgbClr val="FFFFFF"/>
      </a:lt1>
      <a:dk2>
        <a:srgbClr val="0536B3"/>
      </a:dk2>
      <a:lt2>
        <a:srgbClr val="7CB7F8"/>
      </a:lt2>
      <a:accent1>
        <a:srgbClr val="3F9EE4"/>
      </a:accent1>
      <a:accent2>
        <a:srgbClr val="77B559"/>
      </a:accent2>
      <a:accent3>
        <a:srgbClr val="E4A81B"/>
      </a:accent3>
      <a:accent4>
        <a:srgbClr val="108BB4"/>
      </a:accent4>
      <a:accent5>
        <a:srgbClr val="DA7328"/>
      </a:accent5>
      <a:accent6>
        <a:srgbClr val="AE589F"/>
      </a:accent6>
      <a:hlink>
        <a:srgbClr val="460245"/>
      </a:hlink>
      <a:folHlink>
        <a:srgbClr val="AC17D6"/>
      </a:folHlink>
    </a:clrScheme>
    <a:fontScheme name="高山峻嶺">
      <a:majorFont>
        <a:latin typeface="Gill Sans MT"/>
        <a:ea typeface=""/>
        <a:cs typeface=""/>
        <a:font script="Cyrl" typeface="Arial"/>
        <a:font script="Grek" typeface="Arial"/>
        <a:font script="Jpan" typeface="HG丸ｺﾞｼｯｸM-PRO"/>
        <a:font script="Hang" typeface="HY 헤드라인 M"/>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ill Sans MT"/>
        <a:ea typeface=""/>
        <a:cs typeface=""/>
        <a:font script="Cyrl" typeface="Arial"/>
        <a:font script="Grek" typeface="Arial"/>
        <a:font script="Jpan" typeface="HG丸ｺﾞｼｯｸM-PRO"/>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高山峻嶺">
      <a:fillStyleLst>
        <a:solidFill>
          <a:schemeClr val="phClr"/>
        </a:solidFill>
        <a:gradFill rotWithShape="1">
          <a:gsLst>
            <a:gs pos="0">
              <a:schemeClr val="phClr">
                <a:tint val="100000"/>
                <a:shade val="100000"/>
                <a:hueMod val="100000"/>
                <a:satMod val="100000"/>
              </a:schemeClr>
            </a:gs>
            <a:gs pos="50000">
              <a:schemeClr val="phClr">
                <a:tint val="25000"/>
                <a:shade val="100000"/>
                <a:hueMod val="100000"/>
                <a:satMod val="100000"/>
              </a:schemeClr>
            </a:gs>
            <a:gs pos="100000">
              <a:schemeClr val="phClr">
                <a:tint val="100000"/>
                <a:shade val="100000"/>
                <a:hueMod val="100000"/>
                <a:satMod val="100000"/>
              </a:schemeClr>
            </a:gs>
          </a:gsLst>
          <a:lin ang="5400000" scaled="1"/>
        </a:gradFill>
        <a:gradFill rotWithShape="1">
          <a:gsLst>
            <a:gs pos="0">
              <a:schemeClr val="phClr">
                <a:tint val="40000"/>
                <a:shade val="100000"/>
                <a:hueMod val="100000"/>
                <a:satMod val="100000"/>
              </a:schemeClr>
            </a:gs>
            <a:gs pos="30000">
              <a:schemeClr val="phClr">
                <a:tint val="100000"/>
                <a:shade val="100000"/>
                <a:hueMod val="100000"/>
                <a:satMod val="100000"/>
              </a:schemeClr>
            </a:gs>
            <a:gs pos="68000">
              <a:schemeClr val="phClr">
                <a:tint val="100000"/>
                <a:shade val="100000"/>
                <a:hueMod val="100000"/>
                <a:satMod val="100000"/>
              </a:schemeClr>
            </a:gs>
            <a:gs pos="100000">
              <a:schemeClr val="phClr">
                <a:tint val="40000"/>
                <a:shade val="100000"/>
                <a:hueMod val="100000"/>
                <a:satMod val="1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br" rotWithShape="0">
              <a:srgbClr val="000000">
                <a:alpha val="0"/>
              </a:srgbClr>
            </a:outerShdw>
          </a:effectLst>
        </a:effectStyle>
        <a:effectStyle>
          <a:effectLst>
            <a:outerShdw blurRad="38100" dist="25400" dir="5400000" algn="ctr" rotWithShape="0">
              <a:srgbClr val="EBE9ED">
                <a:alpha val="0"/>
              </a:srgbClr>
            </a:outerShdw>
          </a:effectLst>
          <a:scene3d>
            <a:camera prst="orthographicFront">
              <a:rot lat="0" lon="0" rev="0"/>
            </a:camera>
            <a:lightRig rig="glow" dir="b"/>
          </a:scene3d>
          <a:sp3d contourW="6350" prstMaterial="softEdge">
            <a:bevelT w="25400" h="25400"/>
            <a:contourClr>
              <a:schemeClr val="phClr">
                <a:tint val="90000"/>
                <a:shade val="100000"/>
                <a:hueMod val="100000"/>
                <a:satMod val="100000"/>
              </a:schemeClr>
            </a:contourClr>
          </a:sp3d>
        </a:effectStyle>
        <a:effectStyle>
          <a:effectLst>
            <a:reflection blurRad="12700" stA="40000" endPos="40000" dist="25400" dir="5400000" sy="-100000" rotWithShape="0"/>
          </a:effectLst>
          <a:scene3d>
            <a:camera prst="perspectiveFront"/>
            <a:lightRig rig="glow" dir="b"/>
          </a:scene3d>
          <a:sp3d contourW="6350" prstMaterial="softEdge">
            <a:bevelT w="50800" h="25400"/>
            <a:contourClr>
              <a:schemeClr val="phClr">
                <a:tint val="100000"/>
                <a:shade val="80000"/>
                <a:hueMod val="100000"/>
                <a:satMod val="100000"/>
              </a:schemeClr>
            </a:contourClr>
          </a:sp3d>
        </a:effectStyle>
      </a:effectStyleLst>
      <a:bgFillStyleLst>
        <a:solidFill>
          <a:schemeClr val="phClr"/>
        </a:solidFill>
        <a:gradFill rotWithShape="1">
          <a:gsLst>
            <a:gs pos="0">
              <a:schemeClr val="phClr">
                <a:shade val="40000"/>
                <a:satMod val="165000"/>
              </a:schemeClr>
            </a:gs>
            <a:gs pos="50000">
              <a:schemeClr val="phClr">
                <a:shade val="95000"/>
                <a:satMod val="100000"/>
              </a:schemeClr>
            </a:gs>
            <a:gs pos="100000">
              <a:schemeClr val="phClr">
                <a:tint val="10000"/>
                <a:satMod val="300000"/>
              </a:schemeClr>
            </a:gs>
          </a:gsLst>
          <a:lin ang="13000000" scaled="0"/>
        </a:gradFill>
        <a:blipFill>
          <a:blip xmlns:r="http://schemas.openxmlformats.org/officeDocument/2006/relationships" r:embed="rId1">
            <a:duotone>
              <a:schemeClr val="phClr">
                <a:shade val="75000"/>
              </a:schemeClr>
              <a:schemeClr val="phClr">
                <a:tint val="55000"/>
              </a:schemeClr>
            </a:duotone>
          </a:blip>
          <a:stretch/>
        </a:blipFill>
      </a:bgFillStyleLst>
    </a:fmtScheme>
  </a:themeElements>
  <a:objectDefaults/>
  <a:extraClrSchemeLst/>
</a:theme>
</file>

<file path=ppt/theme/theme2.xml><?xml version="1.0" encoding="utf-8"?>
<a:theme xmlns:a="http://schemas.openxmlformats.org/drawingml/2006/main" name="intel3.0-blue">
  <a:themeElements>
    <a:clrScheme name="Custom 1">
      <a:dk1>
        <a:srgbClr val="000000"/>
      </a:dk1>
      <a:lt1>
        <a:srgbClr val="FFFFFF"/>
      </a:lt1>
      <a:dk2>
        <a:srgbClr val="0860A8"/>
      </a:dk2>
      <a:lt2>
        <a:srgbClr val="FDB605"/>
      </a:lt2>
      <a:accent1>
        <a:srgbClr val="009900"/>
      </a:accent1>
      <a:accent2>
        <a:srgbClr val="FF5C00"/>
      </a:accent2>
      <a:accent3>
        <a:srgbClr val="AAB6D1"/>
      </a:accent3>
      <a:accent4>
        <a:srgbClr val="DADADA"/>
      </a:accent4>
      <a:accent5>
        <a:srgbClr val="AACAAA"/>
      </a:accent5>
      <a:accent6>
        <a:srgbClr val="E75300"/>
      </a:accent6>
      <a:hlink>
        <a:srgbClr val="FFFF00"/>
      </a:hlink>
      <a:folHlink>
        <a:srgbClr val="567EB9"/>
      </a:folHlink>
    </a:clrScheme>
    <a:fontScheme name="intel3.0-blu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lnDef>
  </a:objectDefaults>
  <a:extraClrSchemeLst>
    <a:extraClrScheme>
      <a:clrScheme name="intel3.0-blu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el3.0-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el3.0-blu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el3.0-blu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el3.0-blu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el3.0-blu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el3.0-blu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ntel3.0-blu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intel3.0-blu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intel3.0-blu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intel3.0-blu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intel3.0-blu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intel3.0-blu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intel3.0-blu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ISIP Content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TC010219414[[fn=高山佈景主題]]</Template>
  <TotalTime>15040</TotalTime>
  <Words>6991</Words>
  <Application>Microsoft Office PowerPoint</Application>
  <PresentationFormat>On-screen Show (4:3)</PresentationFormat>
  <Paragraphs>523</Paragraphs>
  <Slides>96</Slides>
  <Notes>6</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96</vt:i4>
      </vt:variant>
    </vt:vector>
  </HeadingPairs>
  <TitlesOfParts>
    <vt:vector size="116" baseType="lpstr">
      <vt:lpstr>-apple-system</vt:lpstr>
      <vt:lpstr>Arial</vt:lpstr>
      <vt:lpstr>Calibri</vt:lpstr>
      <vt:lpstr>Calibri Light</vt:lpstr>
      <vt:lpstr>georgia</vt:lpstr>
      <vt:lpstr>Gill Sans MT</vt:lpstr>
      <vt:lpstr>medium-content-serif-font</vt:lpstr>
      <vt:lpstr>Neo Sans Intel</vt:lpstr>
      <vt:lpstr>Open sans</vt:lpstr>
      <vt:lpstr>Source Sans Pro</vt:lpstr>
      <vt:lpstr>Times New Roman</vt:lpstr>
      <vt:lpstr>verdana</vt:lpstr>
      <vt:lpstr>verdana</vt:lpstr>
      <vt:lpstr>Wingdings</vt:lpstr>
      <vt:lpstr>Wingdings 2</vt:lpstr>
      <vt:lpstr>高山峻嶺</vt:lpstr>
      <vt:lpstr>intel3.0-blue</vt:lpstr>
      <vt:lpstr>2_ISIP Content Slide</vt:lpstr>
      <vt:lpstr>Office Theme</vt:lpstr>
      <vt:lpstr>Equation</vt:lpstr>
      <vt:lpstr>An Overview of  Artificial Intelligence</vt:lpstr>
      <vt:lpstr>Outline &amp; Content</vt:lpstr>
      <vt:lpstr>What is AI?</vt:lpstr>
      <vt:lpstr>AI History</vt:lpstr>
      <vt:lpstr>AI Branches</vt:lpstr>
      <vt:lpstr>Applications of ML</vt:lpstr>
      <vt:lpstr>What is machine learning?</vt:lpstr>
      <vt:lpstr>PowerPoint Presentation</vt:lpstr>
      <vt:lpstr>Features, Labels and Model</vt:lpstr>
      <vt:lpstr>Machine Learning</vt:lpstr>
      <vt:lpstr>PowerPoint Presentation</vt:lpstr>
      <vt:lpstr>Supervised learning</vt:lpstr>
      <vt:lpstr>PowerPoint Presentation</vt:lpstr>
      <vt:lpstr>Unsupervised Learning</vt:lpstr>
      <vt:lpstr>PowerPoint Presentation</vt:lpstr>
      <vt:lpstr>PowerPoint Presentation</vt:lpstr>
      <vt:lpstr>Learnings</vt:lpstr>
      <vt:lpstr>Machine Learning</vt:lpstr>
      <vt:lpstr>Supervised and Unsupervised</vt:lpstr>
      <vt:lpstr>Machine Learning Algorithms</vt:lpstr>
      <vt:lpstr>PowerPoint Presentation</vt:lpstr>
      <vt:lpstr>Machine Learning</vt:lpstr>
      <vt:lpstr>Machine Learning -Algorithms</vt:lpstr>
      <vt:lpstr>Machine Learning Types</vt:lpstr>
      <vt:lpstr>ML</vt:lpstr>
      <vt:lpstr>Machine Learning - Algorithms</vt:lpstr>
      <vt:lpstr>Machine Learning - Algorithms</vt:lpstr>
      <vt:lpstr>Machine Learning - Algorithms</vt:lpstr>
      <vt:lpstr>Reinforcement Learning</vt:lpstr>
      <vt:lpstr>Reinforcement </vt:lpstr>
      <vt:lpstr>Reinforcement Algorithms</vt:lpstr>
      <vt:lpstr>Q Learning</vt:lpstr>
      <vt:lpstr>Q Learning</vt:lpstr>
      <vt:lpstr>Machine Parameters versus hyper parameters and Regularization</vt:lpstr>
      <vt:lpstr>Regularization</vt:lpstr>
      <vt:lpstr>Cross-validation</vt:lpstr>
      <vt:lpstr>Model selection and tuning</vt:lpstr>
      <vt:lpstr>Hyper parameters in ML</vt:lpstr>
      <vt:lpstr>Hyperparameter Tuning Parameters</vt:lpstr>
      <vt:lpstr>Genetic Algorithm</vt:lpstr>
      <vt:lpstr>Natural Selection Process</vt:lpstr>
      <vt:lpstr>PowerPoint Presentation</vt:lpstr>
      <vt:lpstr>PowerPoint Presentation</vt:lpstr>
      <vt:lpstr>Genetic Algorithm</vt:lpstr>
      <vt:lpstr>Genetic Algorithm</vt:lpstr>
      <vt:lpstr>PowerPoint Presentation</vt:lpstr>
      <vt:lpstr>Mutate Child</vt:lpstr>
      <vt:lpstr>Hands on Exercises</vt:lpstr>
      <vt:lpstr>Python Scientific Lecture Notes </vt:lpstr>
      <vt:lpstr>Scikit Learn – Python ML Library</vt:lpstr>
      <vt:lpstr>Pandas</vt:lpstr>
      <vt:lpstr>Pandas</vt:lpstr>
      <vt:lpstr>Pandas</vt:lpstr>
      <vt:lpstr>Pandas</vt:lpstr>
      <vt:lpstr>Linear Regression – Simple examle</vt:lpstr>
      <vt:lpstr>K Means Clustering</vt:lpstr>
      <vt:lpstr>Reinforcement Learning – Q Learning</vt:lpstr>
      <vt:lpstr>An Overview of  Deep Learning</vt:lpstr>
      <vt:lpstr>Deep Learning</vt:lpstr>
      <vt:lpstr>Deep Learning Tool kit</vt:lpstr>
      <vt:lpstr>Neural Networks</vt:lpstr>
      <vt:lpstr>Artificial Neuron</vt:lpstr>
      <vt:lpstr>Neural Network Architecture</vt:lpstr>
      <vt:lpstr>AND Gate Implementation</vt:lpstr>
      <vt:lpstr>OR Gate</vt:lpstr>
      <vt:lpstr>Feedforward</vt:lpstr>
      <vt:lpstr>Back Propagation</vt:lpstr>
      <vt:lpstr>Deep Learning</vt:lpstr>
      <vt:lpstr>Types of Neural Networks</vt:lpstr>
      <vt:lpstr>PowerPoint Presentation</vt:lpstr>
      <vt:lpstr>Recurrent Neural Network (RNN)</vt:lpstr>
      <vt:lpstr>Deep Neural Networks</vt:lpstr>
      <vt:lpstr>Convolution Neural Networks</vt:lpstr>
      <vt:lpstr>CNN</vt:lpstr>
      <vt:lpstr>Convolution Summary</vt:lpstr>
      <vt:lpstr>Convolution layer</vt:lpstr>
      <vt:lpstr>Convolution Layer</vt:lpstr>
      <vt:lpstr>Pooling Layer</vt:lpstr>
      <vt:lpstr>Pooling</vt:lpstr>
      <vt:lpstr>Fully Connected Layer</vt:lpstr>
      <vt:lpstr>Convolution summary</vt:lpstr>
      <vt:lpstr>RNN</vt:lpstr>
      <vt:lpstr>RNN Applications</vt:lpstr>
      <vt:lpstr>RNN</vt:lpstr>
      <vt:lpstr>RNN</vt:lpstr>
      <vt:lpstr>LTSM</vt:lpstr>
      <vt:lpstr>RNN</vt:lpstr>
      <vt:lpstr>LTSM</vt:lpstr>
      <vt:lpstr>Keras for beginners : Victor Zhou</vt:lpstr>
      <vt:lpstr>CNN</vt:lpstr>
      <vt:lpstr>RNN</vt:lpstr>
      <vt:lpstr>GAN</vt:lpstr>
      <vt:lpstr>GAN</vt:lpstr>
      <vt:lpstr>References</vt:lpstr>
      <vt:lpstr>References</vt:lpstr>
      <vt:lpstr>PowerPoint Presentation</vt:lpstr>
    </vt:vector>
  </TitlesOfParts>
  <Company>NTU DISP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Ian Chang</dc:creator>
  <cp:lastModifiedBy> </cp:lastModifiedBy>
  <cp:revision>404</cp:revision>
  <dcterms:created xsi:type="dcterms:W3CDTF">2011-10-12T13:27:42Z</dcterms:created>
  <dcterms:modified xsi:type="dcterms:W3CDTF">2020-11-04T11:10:32Z</dcterms:modified>
</cp:coreProperties>
</file>